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2" r:id="rId3"/>
    <p:sldMasterId id="2147483667" r:id="rId4"/>
    <p:sldMasterId id="2147483680" r:id="rId5"/>
  </p:sldMasterIdLst>
  <p:notesMasterIdLst>
    <p:notesMasterId r:id="rId66"/>
  </p:notesMasterIdLst>
  <p:handoutMasterIdLst>
    <p:handoutMasterId r:id="rId67"/>
  </p:handoutMasterIdLst>
  <p:sldIdLst>
    <p:sldId id="256" r:id="rId6"/>
    <p:sldId id="318" r:id="rId7"/>
    <p:sldId id="299" r:id="rId8"/>
    <p:sldId id="300" r:id="rId9"/>
    <p:sldId id="301" r:id="rId10"/>
    <p:sldId id="302" r:id="rId11"/>
    <p:sldId id="316" r:id="rId12"/>
    <p:sldId id="303" r:id="rId13"/>
    <p:sldId id="304" r:id="rId14"/>
    <p:sldId id="310" r:id="rId15"/>
    <p:sldId id="305" r:id="rId16"/>
    <p:sldId id="306" r:id="rId17"/>
    <p:sldId id="308" r:id="rId18"/>
    <p:sldId id="309" r:id="rId19"/>
    <p:sldId id="257" r:id="rId20"/>
    <p:sldId id="307" r:id="rId21"/>
    <p:sldId id="311" r:id="rId22"/>
    <p:sldId id="290" r:id="rId23"/>
    <p:sldId id="291" r:id="rId24"/>
    <p:sldId id="313" r:id="rId25"/>
    <p:sldId id="315" r:id="rId26"/>
    <p:sldId id="326" r:id="rId27"/>
    <p:sldId id="320" r:id="rId28"/>
    <p:sldId id="321" r:id="rId29"/>
    <p:sldId id="312" r:id="rId30"/>
    <p:sldId id="258" r:id="rId31"/>
    <p:sldId id="272" r:id="rId32"/>
    <p:sldId id="319" r:id="rId33"/>
    <p:sldId id="327" r:id="rId34"/>
    <p:sldId id="263" r:id="rId35"/>
    <p:sldId id="423" r:id="rId36"/>
    <p:sldId id="429" r:id="rId37"/>
    <p:sldId id="1333" r:id="rId38"/>
    <p:sldId id="433" r:id="rId39"/>
    <p:sldId id="430" r:id="rId40"/>
    <p:sldId id="432" r:id="rId41"/>
    <p:sldId id="1101" r:id="rId42"/>
    <p:sldId id="1332" r:id="rId43"/>
    <p:sldId id="1334" r:id="rId44"/>
    <p:sldId id="271" r:id="rId45"/>
    <p:sldId id="276" r:id="rId46"/>
    <p:sldId id="277" r:id="rId47"/>
    <p:sldId id="278" r:id="rId48"/>
    <p:sldId id="279" r:id="rId49"/>
    <p:sldId id="280" r:id="rId50"/>
    <p:sldId id="281" r:id="rId51"/>
    <p:sldId id="317" r:id="rId52"/>
    <p:sldId id="268" r:id="rId53"/>
    <p:sldId id="269" r:id="rId54"/>
    <p:sldId id="282" r:id="rId55"/>
    <p:sldId id="283" r:id="rId56"/>
    <p:sldId id="284" r:id="rId57"/>
    <p:sldId id="285" r:id="rId58"/>
    <p:sldId id="286" r:id="rId59"/>
    <p:sldId id="298" r:id="rId60"/>
    <p:sldId id="322" r:id="rId61"/>
    <p:sldId id="323" r:id="rId62"/>
    <p:sldId id="434" r:id="rId63"/>
    <p:sldId id="324" r:id="rId64"/>
    <p:sldId id="325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18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10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7210-8A04-9349-9E28-92D4C2AE2AC5}" type="datetimeFigureOut">
              <a:t>11/17/20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E194-BBCF-704A-9996-1667E71156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8EC09-B96F-4C4D-8292-2D279E247FD5}" type="datetimeFigureOut"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15274-FA4E-3C4D-9BB9-C8DC824FC08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15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42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7918E2-CC49-3C48-985E-373E74BBA9EC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93AB8-C7B6-B046-96C5-0CC80504945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44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311359-660B-DA47-890A-0A771511FF9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45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F71693-9504-1D49-85B7-8AA37AAC8EE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46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48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49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CFDC1-AB6F-5543-B5C3-F881D1804B5A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50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26124-F583-9C43-B61D-889DC64991FF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51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15EF1F-9B91-8744-9BBC-4D87C484394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52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B45613-3218-8E44-A18B-7553C2BDF061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\nabla \times (\frac{D}{Dt} \vec V_h) = \nabla \times (-f \hat k \times \vec V_h) - \nabla \times (\nabla_p \Phi)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39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EB4F6-C2F3-AB46-AEDC-B2389925721B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F40D3-0836-2E42-A136-C7DBC78B4191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54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1C1E2F-8752-2448-8B3E-B71B09B93731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26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2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33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65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41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2355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3518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5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46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57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875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163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637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046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897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3626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186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919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464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94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9491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4699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3989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9497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199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7079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152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508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88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0117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2522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what I hope was learned</a:t>
            </a:r>
            <a:br>
              <a:rPr lang="en-US" dirty="0"/>
            </a:br>
            <a:r>
              <a:rPr lang="en-US" dirty="0"/>
              <a:t>this semester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 Arts: Grammar, Logic, Rhetoric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651, Fall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 dot V</a:t>
            </a:r>
            <a:r>
              <a:rPr lang="en-US" dirty="0"/>
              <a:t>: the divergence of 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738C5-770A-BD4C-9AE9-562456D0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19" y="1619059"/>
            <a:ext cx="5942739" cy="1724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C8DD1-F1F4-6749-BCF4-0FAD54D98334}"/>
              </a:ext>
            </a:extLst>
          </p:cNvPr>
          <p:cNvSpPr txBox="1"/>
          <p:nvPr/>
        </p:nvSpPr>
        <p:spPr>
          <a:xfrm>
            <a:off x="1665028" y="4421874"/>
            <a:ext cx="6112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Convergence is negative divergence</a:t>
            </a:r>
          </a:p>
        </p:txBody>
      </p:sp>
    </p:spTree>
    <p:extLst>
      <p:ext uri="{BB962C8B-B14F-4D97-AF65-F5344CB8AC3E}">
        <p14:creationId xmlns:p14="http://schemas.microsoft.com/office/powerpoint/2010/main" val="308342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A9D2-AABB-F342-9387-E02B1F1F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use Laws of Physics!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1C5C-72DF-B84B-992D-7437EAAA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19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(T) = (diabatic heating)-(adiabatic cooling)</a:t>
            </a: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</a:t>
            </a:r>
            <a:r>
              <a:rPr lang="en-US" b="1" i="1" dirty="0"/>
              <a:t>V</a:t>
            </a:r>
            <a:r>
              <a:rPr lang="en-US" dirty="0"/>
              <a:t>) = </a:t>
            </a:r>
            <a:r>
              <a:rPr lang="en-US" b="1" i="1" dirty="0"/>
              <a:t>a</a:t>
            </a:r>
            <a:r>
              <a:rPr lang="en-US" dirty="0"/>
              <a:t> = (sum of all </a:t>
            </a:r>
            <a:r>
              <a:rPr lang="en-US" b="1" i="1" dirty="0"/>
              <a:t>F</a:t>
            </a:r>
            <a:r>
              <a:rPr lang="en-US" dirty="0"/>
              <a:t>orces per unit mass)</a:t>
            </a:r>
          </a:p>
          <a:p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= p/RT       equation of state (density = …) </a:t>
            </a:r>
          </a:p>
          <a:p>
            <a:endParaRPr lang="en-US" dirty="0"/>
          </a:p>
          <a:p>
            <a:r>
              <a:rPr lang="en-US" dirty="0"/>
              <a:t>Mass is conserved: humble, </a:t>
            </a:r>
            <a:r>
              <a:rPr lang="en-US" i="1" dirty="0"/>
              <a:t>core fluid wonder</a:t>
            </a:r>
          </a:p>
          <a:p>
            <a:pPr lvl="1"/>
            <a:r>
              <a:rPr lang="en-US" dirty="0"/>
              <a:t>total mass is conserved </a:t>
            </a:r>
          </a:p>
          <a:p>
            <a:pPr lvl="1"/>
            <a:r>
              <a:rPr lang="en-US" dirty="0"/>
              <a:t>dry air mass is conserved</a:t>
            </a:r>
          </a:p>
          <a:p>
            <a:pPr lvl="1"/>
            <a:r>
              <a:rPr lang="en-US" dirty="0"/>
              <a:t>total water mass of all phases “ “ </a:t>
            </a:r>
          </a:p>
          <a:p>
            <a:pPr lvl="1"/>
            <a:r>
              <a:rPr lang="en-US" dirty="0"/>
              <a:t>etc. etc.  </a:t>
            </a:r>
          </a:p>
        </p:txBody>
      </p:sp>
    </p:spTree>
    <p:extLst>
      <p:ext uri="{BB962C8B-B14F-4D97-AF65-F5344CB8AC3E}">
        <p14:creationId xmlns:p14="http://schemas.microsoft.com/office/powerpoint/2010/main" val="146455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246F-0797-594C-9C5E-F92DA274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OK, we assembled the ”</a:t>
            </a:r>
            <a:r>
              <a:rPr lang="en-US" dirty="0">
                <a:solidFill>
                  <a:srgbClr val="00B050"/>
                </a:solidFill>
              </a:rPr>
              <a:t>governing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partial differential equations (</a:t>
            </a:r>
            <a:r>
              <a:rPr lang="en-US" dirty="0">
                <a:solidFill>
                  <a:srgbClr val="00B050"/>
                </a:solidFill>
              </a:rPr>
              <a:t>PDEs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3DDA-BF2F-B244-A7BA-646AED8D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u="sng" dirty="0"/>
              <a:t>All possible weathers </a:t>
            </a:r>
            <a:r>
              <a:rPr lang="en-US" dirty="0"/>
              <a:t>are </a:t>
            </a:r>
            <a:r>
              <a:rPr lang="en-US" i="1" dirty="0">
                <a:solidFill>
                  <a:srgbClr val="7030A0"/>
                </a:solidFill>
              </a:rPr>
              <a:t>solutions</a:t>
            </a:r>
            <a:r>
              <a:rPr lang="en-US" dirty="0"/>
              <a:t> to these</a:t>
            </a:r>
          </a:p>
          <a:p>
            <a:endParaRPr lang="en-US" dirty="0"/>
          </a:p>
          <a:p>
            <a:r>
              <a:rPr lang="en-US" dirty="0"/>
              <a:t>What would it mean to </a:t>
            </a:r>
            <a:r>
              <a:rPr lang="en-US" dirty="0">
                <a:solidFill>
                  <a:srgbClr val="7030A0"/>
                </a:solidFill>
              </a:rPr>
              <a:t>understand</a:t>
            </a:r>
            <a:r>
              <a:rPr lang="en-US" dirty="0"/>
              <a:t> or grasp something more? (“</a:t>
            </a:r>
            <a:r>
              <a:rPr lang="en-US" dirty="0">
                <a:solidFill>
                  <a:srgbClr val="7030A0"/>
                </a:solidFill>
              </a:rPr>
              <a:t>dynamics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Before computers, we had only mathematical  manipulations illustrative of </a:t>
            </a:r>
            <a:r>
              <a:rPr lang="en-US" dirty="0">
                <a:solidFill>
                  <a:srgbClr val="7030A0"/>
                </a:solidFill>
              </a:rPr>
              <a:t>concepts</a:t>
            </a:r>
            <a:r>
              <a:rPr lang="en-US" dirty="0"/>
              <a:t> via various </a:t>
            </a:r>
            <a:r>
              <a:rPr lang="en-US" dirty="0">
                <a:solidFill>
                  <a:srgbClr val="7030A0"/>
                </a:solidFill>
              </a:rPr>
              <a:t>special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3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1. Seek </a:t>
            </a:r>
            <a:r>
              <a:rPr lang="en-US" sz="4000" b="1" dirty="0"/>
              <a:t>leading-order balances</a:t>
            </a:r>
            <a:endParaRPr lang="en-US" sz="4000" b="1" i="1" dirty="0"/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discard or ignore small-valued terms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sz="3200" dirty="0"/>
              <a:t>based on </a:t>
            </a:r>
            <a:r>
              <a:rPr lang="en-US" sz="3200" i="1" dirty="0"/>
              <a:t>scale analysis </a:t>
            </a:r>
            <a:r>
              <a:rPr lang="en-US" sz="3200" dirty="0"/>
              <a:t> of term size</a:t>
            </a:r>
          </a:p>
          <a:p>
            <a:pPr lvl="2"/>
            <a:r>
              <a:rPr lang="en-US" sz="3200" dirty="0"/>
              <a:t>for example, </a:t>
            </a:r>
            <a:r>
              <a:rPr lang="en-US" sz="3200" dirty="0" err="1"/>
              <a:t>geostrophy</a:t>
            </a:r>
            <a:r>
              <a:rPr lang="en-US" sz="3200" dirty="0"/>
              <a:t> </a:t>
            </a:r>
          </a:p>
          <a:p>
            <a:pPr lvl="3"/>
            <a:r>
              <a:rPr lang="en-US" sz="2800" dirty="0"/>
              <a:t>Coriolis force ~ </a:t>
            </a:r>
            <a:r>
              <a:rPr lang="en-US" sz="2800" dirty="0" err="1"/>
              <a:t>fU</a:t>
            </a:r>
            <a:r>
              <a:rPr lang="en-US" sz="2800" dirty="0"/>
              <a:t> </a:t>
            </a:r>
          </a:p>
          <a:p>
            <a:pPr lvl="3"/>
            <a:r>
              <a:rPr lang="en-US" sz="2800" dirty="0"/>
              <a:t>Mom. advection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-u ∂u/∂x ~ U U/L</a:t>
            </a:r>
          </a:p>
          <a:p>
            <a:pPr lvl="4"/>
            <a:r>
              <a:rPr lang="en-US" sz="2800" dirty="0"/>
              <a:t>a.k.a. “inertial forces”</a:t>
            </a:r>
          </a:p>
          <a:p>
            <a:pPr lvl="3"/>
            <a:r>
              <a:rPr lang="en-US" sz="2800" dirty="0"/>
              <a:t>Ratio </a:t>
            </a:r>
            <a:r>
              <a:rPr lang="en-US" sz="2800" dirty="0">
                <a:solidFill>
                  <a:srgbClr val="FF0000"/>
                </a:solidFill>
              </a:rPr>
              <a:t>Adv/Cor </a:t>
            </a:r>
            <a:r>
              <a:rPr lang="en-US" sz="2800" dirty="0"/>
              <a:t>is called </a:t>
            </a:r>
            <a:r>
              <a:rPr lang="en-US" sz="2800" i="1" dirty="0">
                <a:solidFill>
                  <a:srgbClr val="FF0000"/>
                </a:solidFill>
              </a:rPr>
              <a:t>Rossby number </a:t>
            </a:r>
          </a:p>
          <a:p>
            <a:pPr lvl="4"/>
            <a:r>
              <a:rPr lang="en-US" sz="2800" i="1" dirty="0"/>
              <a:t>Ro = U/</a:t>
            </a:r>
            <a:r>
              <a:rPr lang="en-US" sz="2800" i="1" dirty="0" err="1"/>
              <a:t>fL</a:t>
            </a:r>
            <a:r>
              <a:rPr lang="en-US" sz="2800" i="1" dirty="0"/>
              <a:t>,</a:t>
            </a:r>
            <a:r>
              <a:rPr lang="en-US" sz="3200" i="1" dirty="0">
                <a:solidFill>
                  <a:srgbClr val="FF0000"/>
                </a:solidFill>
              </a:rPr>
              <a:t> small for geostrophic flows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44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912-0740-5C47-A0EA-063548AC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PDE terms to throw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18EE-077B-4747-A3A5-A54CDCEA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frictional forces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inviscid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thermodynamic </a:t>
            </a:r>
            <a:r>
              <a:rPr lang="en-US" dirty="0" err="1"/>
              <a:t>heatings</a:t>
            </a:r>
            <a:r>
              <a:rPr lang="en-US" dirty="0"/>
              <a:t>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adiabatic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time derivatives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balance</a:t>
            </a:r>
            <a:r>
              <a:rPr lang="en-US" dirty="0">
                <a:sym typeface="Wingdings" pitchFamily="2" charset="2"/>
              </a:rPr>
              <a:t>, equilibrium, steady-state, time-mean</a:t>
            </a:r>
          </a:p>
          <a:p>
            <a:pPr lvl="2"/>
            <a:r>
              <a:rPr lang="en-US" dirty="0">
                <a:sym typeface="Wingdings" pitchFamily="2" charset="2"/>
              </a:rPr>
              <a:t>example: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hydrostatic</a:t>
            </a:r>
            <a:r>
              <a:rPr lang="en-US" dirty="0">
                <a:sym typeface="Wingdings" pitchFamily="2" charset="2"/>
              </a:rPr>
              <a:t> balance (</a:t>
            </a:r>
            <a:r>
              <a:rPr lang="en-US" dirty="0" err="1">
                <a:sym typeface="Wingdings" pitchFamily="2" charset="2"/>
              </a:rPr>
              <a:t>dw</a:t>
            </a:r>
            <a:r>
              <a:rPr lang="en-US" dirty="0">
                <a:sym typeface="Wingdings" pitchFamily="2" charset="2"/>
              </a:rPr>
              <a:t>/dt &lt;&lt;&lt; g and VPGF)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use </a:t>
            </a:r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p</a:t>
            </a:r>
            <a:r>
              <a:rPr lang="en-US" baseline="-25000" dirty="0" err="1">
                <a:solidFill>
                  <a:srgbClr val="00B050"/>
                </a:solidFill>
                <a:sym typeface="Wingdings" pitchFamily="2" charset="2"/>
              </a:rPr>
              <a:t>hyd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 as a “mass coordinate” in the vertical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greatly simplifies mass continuity 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/>
              <a:t>∂</a:t>
            </a:r>
            <a:r>
              <a:rPr lang="en-US" dirty="0">
                <a:latin typeface="Symbol" pitchFamily="2" charset="2"/>
                <a:sym typeface="Wingdings" pitchFamily="2" charset="2"/>
              </a:rPr>
              <a:t>r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/>
              <a:t>∂</a:t>
            </a:r>
            <a:r>
              <a:rPr lang="en-US" dirty="0">
                <a:sym typeface="Wingdings" pitchFamily="2" charset="2"/>
              </a:rPr>
              <a:t>t vanishes </a:t>
            </a:r>
            <a:r>
              <a:rPr lang="en-US" i="1" dirty="0">
                <a:sym typeface="Wingdings" pitchFamily="2" charset="2"/>
              </a:rPr>
              <a:t>exactly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>
              <a:solidFill>
                <a:srgbClr val="00B050"/>
              </a:solidFill>
              <a:sym typeface="Wingdings" pitchFamily="2" charset="2"/>
            </a:endParaRPr>
          </a:p>
          <a:p>
            <a:pPr lvl="1"/>
            <a:endParaRPr lang="en-US" dirty="0">
              <a:solidFill>
                <a:srgbClr val="00B050"/>
              </a:solidFill>
              <a:sym typeface="Wingdings" pitchFamily="2" charset="2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1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66048"/>
            <a:ext cx="8261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“The Primitive Equations” </a:t>
            </a:r>
          </a:p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(meaning elemental, fundamental)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6100" y="4097338"/>
            <a:ext cx="8369300" cy="800100"/>
            <a:chOff x="546100" y="4097338"/>
            <a:chExt cx="8369300" cy="800100"/>
          </a:xfrm>
        </p:grpSpPr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4114800" y="4249738"/>
              <a:ext cx="4800600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MASS CONSERVATION</a:t>
              </a:r>
            </a:p>
          </p:txBody>
        </p:sp>
        <p:pic>
          <p:nvPicPr>
            <p:cNvPr id="15369" name="Picture 18" descr="fi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6100" y="4097338"/>
              <a:ext cx="2501900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457200" y="5240338"/>
            <a:ext cx="8458200" cy="779462"/>
            <a:chOff x="457200" y="5240338"/>
            <a:chExt cx="8458200" cy="779462"/>
          </a:xfrm>
        </p:grpSpPr>
        <p:sp>
          <p:nvSpPr>
            <p:cNvPr id="22541" name="Text Box 13"/>
            <p:cNvSpPr txBox="1">
              <a:spLocks noChangeArrowheads="1"/>
            </p:cNvSpPr>
            <p:nvPr/>
          </p:nvSpPr>
          <p:spPr bwMode="auto">
            <a:xfrm>
              <a:off x="3657600" y="5316538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FIRST LAW OF THERMO</a:t>
              </a:r>
            </a:p>
          </p:txBody>
        </p:sp>
        <p:pic>
          <p:nvPicPr>
            <p:cNvPr id="15370" name="Picture 19" descr="fina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7200" y="5240338"/>
              <a:ext cx="3594100" cy="77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533400" y="2944106"/>
            <a:ext cx="8153400" cy="1536164"/>
            <a:chOff x="533400" y="2725738"/>
            <a:chExt cx="8153400" cy="1536164"/>
          </a:xfrm>
        </p:grpSpPr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410200" y="2938463"/>
              <a:ext cx="32766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HYDROSTATIC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(w/ ideal gas law to eliminate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Symbol"/>
                </a:rPr>
                <a:t>r)</a:t>
              </a:r>
            </a:p>
          </p:txBody>
        </p:sp>
        <p:pic>
          <p:nvPicPr>
            <p:cNvPr id="15371" name="Picture 16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2725738"/>
              <a:ext cx="2243138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533400" y="1524519"/>
            <a:ext cx="8229600" cy="1569660"/>
            <a:chOff x="533400" y="1292503"/>
            <a:chExt cx="8229600" cy="1569660"/>
          </a:xfrm>
        </p:grpSpPr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5791200" y="1292503"/>
              <a:ext cx="29718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F=ma  in the HORIZONTAL (in p </a:t>
              </a:r>
              <a:r>
                <a:rPr lang="en-US" sz="3200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coords</a:t>
              </a: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)</a:t>
              </a:r>
            </a:p>
          </p:txBody>
        </p:sp>
        <p:pic>
          <p:nvPicPr>
            <p:cNvPr id="15372" name="Picture 18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3400" y="1658938"/>
              <a:ext cx="5105400" cy="79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AF0CCF-DA12-FF45-90A8-14747E2B2BB8}"/>
              </a:ext>
            </a:extLst>
          </p:cNvPr>
          <p:cNvSpPr txBox="1"/>
          <p:nvPr/>
        </p:nvSpPr>
        <p:spPr>
          <a:xfrm rot="19885340">
            <a:off x="2898135" y="3671246"/>
            <a:ext cx="2635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r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 vanishes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exactly!</a:t>
            </a:r>
            <a:endParaRPr lang="en-US" dirty="0">
              <a:solidFill>
                <a:srgbClr val="FF0000"/>
              </a:solidFill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C4C0DB-4A93-6847-88B1-7F0C8E55354A}"/>
              </a:ext>
            </a:extLst>
          </p:cNvPr>
          <p:cNvSpPr txBox="1"/>
          <p:nvPr/>
        </p:nvSpPr>
        <p:spPr>
          <a:xfrm rot="1505797">
            <a:off x="3049104" y="6034585"/>
            <a:ext cx="190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“static stability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parameter”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C66A6-2986-1648-A3F1-EE827DE2CC3D}"/>
              </a:ext>
            </a:extLst>
          </p:cNvPr>
          <p:cNvSpPr txBox="1"/>
          <p:nvPr/>
        </p:nvSpPr>
        <p:spPr>
          <a:xfrm rot="20591324">
            <a:off x="2671657" y="2866031"/>
            <a:ext cx="284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dw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/dt neglected formally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01B0C-F3CF-6E4A-9D9D-59B4523ED942}"/>
              </a:ext>
            </a:extLst>
          </p:cNvPr>
          <p:cNvSpPr txBox="1"/>
          <p:nvPr/>
        </p:nvSpPr>
        <p:spPr>
          <a:xfrm rot="812891">
            <a:off x="2147838" y="1128977"/>
            <a:ext cx="217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PGF becomes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-g times slope 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Z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x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of p surfaces!   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DD135-1743-0D40-9AF7-1F10B389BC24}"/>
              </a:ext>
            </a:extLst>
          </p:cNvPr>
          <p:cNvSpPr txBox="1"/>
          <p:nvPr/>
        </p:nvSpPr>
        <p:spPr>
          <a:xfrm>
            <a:off x="4861486" y="6264323"/>
            <a:ext cx="380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</a:t>
            </a:r>
            <a:r>
              <a:rPr lang="en-US" sz="2400" baseline="-25000" dirty="0" err="1"/>
              <a:t>p</a:t>
            </a:r>
            <a:r>
              <a:rPr lang="en-US" sz="2400" dirty="0"/>
              <a:t> 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s/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/C</a:t>
            </a:r>
            <a:r>
              <a:rPr lang="en-US" sz="2400" baseline="-25000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)</a:t>
            </a:r>
            <a:r>
              <a:rPr lang="en-US" sz="2400" baseline="-25000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T/</a:t>
            </a:r>
            <a:r>
              <a:rPr lang="en-US" sz="2400" dirty="0">
                <a:latin typeface="Symbol" pitchFamily="2" charset="2"/>
                <a:sym typeface="Wingdings" pitchFamily="2" charset="2"/>
              </a:rPr>
              <a:t>q</a:t>
            </a:r>
            <a:r>
              <a:rPr lang="en-US" sz="2400" dirty="0">
                <a:sym typeface="Wingdings" pitchFamily="2" charset="2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C3666-5BD0-F84D-B064-13343D33910E}"/>
              </a:ext>
            </a:extLst>
          </p:cNvPr>
          <p:cNvSpPr txBox="1"/>
          <p:nvPr/>
        </p:nvSpPr>
        <p:spPr>
          <a:xfrm>
            <a:off x="5268037" y="5759356"/>
            <a:ext cx="130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s: dry static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8304A-110A-4744-8260-50263011407D}"/>
              </a:ext>
            </a:extLst>
          </p:cNvPr>
          <p:cNvSpPr txBox="1"/>
          <p:nvPr/>
        </p:nvSpPr>
        <p:spPr>
          <a:xfrm>
            <a:off x="6976281" y="5775278"/>
            <a:ext cx="137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dirty="0">
                <a:solidFill>
                  <a:srgbClr val="FF0000"/>
                </a:solidFill>
              </a:rPr>
              <a:t>: potential </a:t>
            </a:r>
          </a:p>
          <a:p>
            <a:r>
              <a:rPr lang="en-US" dirty="0">
                <a:solidFill>
                  <a:srgbClr val="FF0000"/>
                </a:solidFill>
              </a:rPr>
              <a:t>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Try to get </a:t>
            </a:r>
            <a:r>
              <a:rPr lang="en-US" sz="4000" b="1" i="1" dirty="0"/>
              <a:t>conservation form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d/dt</a:t>
            </a:r>
            <a:r>
              <a:rPr lang="en-US" sz="3600" dirty="0"/>
              <a:t>(stuff) = </a:t>
            </a:r>
            <a:r>
              <a:rPr lang="en-US" sz="3600" dirty="0">
                <a:solidFill>
                  <a:srgbClr val="FF0000"/>
                </a:solidFill>
              </a:rPr>
              <a:t>0</a:t>
            </a:r>
            <a:r>
              <a:rPr lang="en-US" sz="3600" dirty="0"/>
              <a:t> 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∂/∂t</a:t>
            </a:r>
            <a:r>
              <a:rPr lang="en-US" sz="3600" dirty="0"/>
              <a:t>(stuff) = </a:t>
            </a:r>
            <a:r>
              <a:rPr lang="en-US" sz="3600" i="1" dirty="0">
                <a:solidFill>
                  <a:srgbClr val="FF0000"/>
                </a:solidFill>
              </a:rPr>
              <a:t>transport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advection</a:t>
            </a:r>
          </a:p>
          <a:p>
            <a:pPr marL="1371600" lvl="3" indent="0">
              <a:buNone/>
            </a:pPr>
            <a:r>
              <a:rPr lang="en-US" sz="2800" dirty="0"/>
              <a:t>upwind values </a:t>
            </a:r>
            <a:r>
              <a:rPr lang="en-US" sz="2800" dirty="0" err="1"/>
              <a:t>comin</a:t>
            </a:r>
            <a:r>
              <a:rPr lang="en-US" sz="2800" dirty="0"/>
              <a:t>’ at </a:t>
            </a:r>
            <a:r>
              <a:rPr lang="en-US" sz="2800" dirty="0" err="1"/>
              <a:t>ya</a:t>
            </a:r>
            <a:r>
              <a:rPr lang="en-US" sz="2800" dirty="0"/>
              <a:t>!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convergence of</a:t>
            </a:r>
            <a:r>
              <a:rPr lang="en-US" sz="3200" i="1" dirty="0">
                <a:solidFill>
                  <a:srgbClr val="00B050"/>
                </a:solidFill>
              </a:rPr>
              <a:t> </a:t>
            </a:r>
            <a:r>
              <a:rPr lang="en-US" sz="3200" i="1" dirty="0">
                <a:solidFill>
                  <a:srgbClr val="FF0000"/>
                </a:solidFill>
              </a:rPr>
              <a:t>flux</a:t>
            </a:r>
            <a:endParaRPr lang="en-US" sz="3200" dirty="0"/>
          </a:p>
          <a:p>
            <a:pPr marL="1371600" lvl="3" indent="0">
              <a:buNone/>
            </a:pPr>
            <a:r>
              <a:rPr lang="en-US" sz="2800" dirty="0"/>
              <a:t>integrates to zero over any closed domain!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0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d/dt(</a:t>
            </a:r>
            <a:r>
              <a:rPr lang="en-US" dirty="0">
                <a:solidFill>
                  <a:srgbClr val="FF0000"/>
                </a:solidFill>
              </a:rPr>
              <a:t>stuff</a:t>
            </a:r>
            <a:r>
              <a:rPr lang="en-US" dirty="0"/>
              <a:t>) = 0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potential temperature or dry static energy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dry adiabatic lapse rate for well-mixed layer</a:t>
            </a:r>
          </a:p>
          <a:p>
            <a:r>
              <a:rPr lang="en-US" dirty="0">
                <a:solidFill>
                  <a:srgbClr val="FF0000"/>
                </a:solidFill>
              </a:rPr>
              <a:t>relative vorticity</a:t>
            </a:r>
          </a:p>
          <a:p>
            <a:r>
              <a:rPr lang="en-US" dirty="0">
                <a:solidFill>
                  <a:srgbClr val="FF0000"/>
                </a:solidFill>
              </a:rPr>
              <a:t>absolute vorticity </a:t>
            </a:r>
          </a:p>
          <a:p>
            <a:r>
              <a:rPr lang="en-US" dirty="0">
                <a:solidFill>
                  <a:srgbClr val="FF0000"/>
                </a:solidFill>
              </a:rPr>
              <a:t>potential vorticity </a:t>
            </a:r>
          </a:p>
        </p:txBody>
      </p:sp>
    </p:spTree>
    <p:extLst>
      <p:ext uri="{BB962C8B-B14F-4D97-AF65-F5344CB8AC3E}">
        <p14:creationId xmlns:p14="http://schemas.microsoft.com/office/powerpoint/2010/main" val="415926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i="1" dirty="0"/>
              <a:t>Holy Grail: eliminate RHS terms!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23555" name="Picture 7" descr="final"/>
          <p:cNvPicPr>
            <a:picLocks noChangeAspect="1" noChangeArrowheads="1"/>
          </p:cNvPicPr>
          <p:nvPr/>
        </p:nvPicPr>
        <p:blipFill>
          <a:blip r:embed="rId3"/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533400" y="2133600"/>
            <a:ext cx="8077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Get rid of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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term at </a:t>
            </a:r>
            <a:r>
              <a:rPr lang="en-US" sz="2800" u="sng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any cost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Curl to the rescue!</a:t>
            </a:r>
          </a:p>
        </p:txBody>
      </p:sp>
      <p:pic>
        <p:nvPicPr>
          <p:cNvPr id="8211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609600 w 21600"/>
              <a:gd name="T1" fmla="*/ 0 h 21600"/>
              <a:gd name="T2" fmla="*/ 178534 w 21600"/>
              <a:gd name="T3" fmla="*/ 167375 h 21600"/>
              <a:gd name="T4" fmla="*/ 0 w 21600"/>
              <a:gd name="T5" fmla="*/ 571500 h 21600"/>
              <a:gd name="T6" fmla="*/ 178534 w 21600"/>
              <a:gd name="T7" fmla="*/ 975625 h 21600"/>
              <a:gd name="T8" fmla="*/ 609600 w 21600"/>
              <a:gd name="T9" fmla="*/ 1143000 h 21600"/>
              <a:gd name="T10" fmla="*/ 1040666 w 21600"/>
              <a:gd name="T11" fmla="*/ 975625 h 21600"/>
              <a:gd name="T12" fmla="*/ 1219200 w 21600"/>
              <a:gd name="T13" fmla="*/ 571500 h 21600"/>
              <a:gd name="T14" fmla="*/ 1040666 w 21600"/>
              <a:gd name="T15" fmla="*/ 1673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FF0000"/>
                </a:solidFill>
              </a:rPr>
              <a:t>Ker-CHING!</a:t>
            </a:r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We are Masters of the Universe with our sexy vector identities! </a:t>
            </a:r>
          </a:p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21444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" grpId="0" animBg="1"/>
      <p:bldP spid="8213" grpId="0" build="p" autoUpdateAnimBg="0"/>
      <p:bldP spid="8214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727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Grammar (fundamentals)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 notation</a:t>
            </a:r>
          </a:p>
          <a:p>
            <a:r>
              <a:rPr lang="en-US" dirty="0"/>
              <a:t>physics principles and laws</a:t>
            </a:r>
          </a:p>
          <a:p>
            <a:r>
              <a:rPr lang="en-US" dirty="0"/>
              <a:t>strategies of description and remembering</a:t>
            </a:r>
          </a:p>
          <a:p>
            <a:r>
              <a:rPr lang="en-US" dirty="0"/>
              <a:t>words for it all </a:t>
            </a:r>
          </a:p>
        </p:txBody>
      </p:sp>
    </p:spTree>
    <p:extLst>
      <p:ext uri="{BB962C8B-B14F-4D97-AF65-F5344CB8AC3E}">
        <p14:creationId xmlns:p14="http://schemas.microsoft.com/office/powerpoint/2010/main" val="226284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7896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 = 0 </a:t>
            </a:r>
          </a:p>
          <a:p>
            <a:endParaRPr lang="en-US" dirty="0"/>
          </a:p>
          <a:p>
            <a:pPr lvl="1"/>
            <a:r>
              <a:rPr lang="en-US" dirty="0"/>
              <a:t>vorticity elements induce tangential flow: </a:t>
            </a:r>
          </a:p>
          <a:p>
            <a:pPr marL="914400" lvl="2" indent="0">
              <a:buNone/>
            </a:pPr>
            <a:r>
              <a:rPr lang="en-US" sz="4800" dirty="0" err="1"/>
              <a:t>V</a:t>
            </a:r>
            <a:r>
              <a:rPr lang="en-US" sz="4800" baseline="-25000" dirty="0" err="1"/>
              <a:t>tan</a:t>
            </a:r>
            <a:r>
              <a:rPr lang="en-US" sz="4800" dirty="0"/>
              <a:t> </a:t>
            </a:r>
            <a:r>
              <a:rPr lang="en-US" sz="4800" dirty="0">
                <a:latin typeface="Symbol" pitchFamily="2" charset="2"/>
              </a:rPr>
              <a:t>a</a:t>
            </a:r>
            <a:r>
              <a:rPr lang="en-US" sz="4800" dirty="0"/>
              <a:t> 1/distance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that tangential flow in turn </a:t>
            </a:r>
            <a:r>
              <a:rPr lang="en-US" dirty="0" err="1"/>
              <a:t>advects</a:t>
            </a:r>
            <a:r>
              <a:rPr lang="en-US" dirty="0"/>
              <a:t> vorticity: </a:t>
            </a:r>
          </a:p>
          <a:p>
            <a:pPr marL="914400" lvl="2" indent="0">
              <a:buNone/>
            </a:pPr>
            <a:r>
              <a:rPr lang="en-US" sz="4600" dirty="0"/>
              <a:t>vorticity elements orbit (same sign), </a:t>
            </a:r>
            <a:r>
              <a:rPr lang="en-US" sz="4600" dirty="0" err="1"/>
              <a:t>prominade</a:t>
            </a:r>
            <a:r>
              <a:rPr lang="en-US" sz="4600" dirty="0"/>
              <a:t> like smoke rings (opposite sign), shred each other, merge, interact in groups, etc. </a:t>
            </a:r>
            <a:r>
              <a:rPr lang="en-US" sz="4600" dirty="0">
                <a:sym typeface="Wingdings" pitchFamily="2" charset="2"/>
              </a:rPr>
              <a:t> </a:t>
            </a:r>
            <a:r>
              <a:rPr lang="en-US" sz="4600" dirty="0"/>
              <a:t> </a:t>
            </a:r>
            <a:r>
              <a:rPr lang="en-US" sz="4600" i="1" dirty="0">
                <a:solidFill>
                  <a:srgbClr val="FF0000"/>
                </a:solidFill>
              </a:rPr>
              <a:t>heart of the horizontal forecast problem, chaos, etc.</a:t>
            </a:r>
          </a:p>
        </p:txBody>
      </p:sp>
    </p:spTree>
    <p:extLst>
      <p:ext uri="{BB962C8B-B14F-4D97-AF65-F5344CB8AC3E}">
        <p14:creationId xmlns:p14="http://schemas.microsoft.com/office/powerpoint/2010/main" val="390224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0186"/>
            <a:ext cx="8229600" cy="5240740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absolute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all of the above, </a:t>
            </a:r>
            <a:r>
              <a:rPr lang="en-US" sz="5700" dirty="0"/>
              <a:t>Plus (</a:t>
            </a:r>
            <a:r>
              <a:rPr lang="en-US" sz="6300" dirty="0"/>
              <a:t>-v ∂f/∂y)</a:t>
            </a:r>
            <a:r>
              <a:rPr lang="en-US" sz="4600" i="1" dirty="0">
                <a:solidFill>
                  <a:srgbClr val="FF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5700" i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5700" i="1" dirty="0">
                <a:solidFill>
                  <a:srgbClr val="FF0000"/>
                </a:solidFill>
              </a:rPr>
              <a:t>Rossby waves</a:t>
            </a:r>
          </a:p>
          <a:p>
            <a:pPr lvl="2"/>
            <a:r>
              <a:rPr lang="en-US" sz="4400" i="1" dirty="0"/>
              <a:t>westward</a:t>
            </a:r>
            <a:r>
              <a:rPr lang="en-US" sz="4400" dirty="0"/>
              <a:t> phase propagation speed </a:t>
            </a:r>
          </a:p>
          <a:p>
            <a:pPr lvl="2"/>
            <a:r>
              <a:rPr lang="en-US" sz="4400" i="1" dirty="0"/>
              <a:t>eastward</a:t>
            </a:r>
            <a:r>
              <a:rPr lang="en-US" sz="4400" dirty="0"/>
              <a:t> group (energy)  “  “ </a:t>
            </a:r>
          </a:p>
          <a:p>
            <a:pPr lvl="2"/>
            <a:r>
              <a:rPr lang="en-US" sz="4400" dirty="0"/>
              <a:t>both proportional to wavelength</a:t>
            </a:r>
            <a:r>
              <a:rPr lang="en-US" sz="4400" baseline="30000" dirty="0"/>
              <a:t>2</a:t>
            </a:r>
            <a:r>
              <a:rPr lang="en-US" sz="4400" dirty="0"/>
              <a:t>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Long waves </a:t>
            </a:r>
            <a:r>
              <a:rPr lang="en-US" sz="4000" dirty="0"/>
              <a:t>act as Rossby waves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Short waves </a:t>
            </a:r>
            <a:r>
              <a:rPr lang="en-US" sz="4000" dirty="0"/>
              <a:t>are just advected vortices </a:t>
            </a:r>
          </a:p>
          <a:p>
            <a:pPr lvl="4"/>
            <a:r>
              <a:rPr lang="en-US" sz="4000" dirty="0"/>
              <a:t>(troughs or lows) </a:t>
            </a:r>
          </a:p>
        </p:txBody>
      </p:sp>
    </p:spTree>
    <p:extLst>
      <p:ext uri="{BB962C8B-B14F-4D97-AF65-F5344CB8AC3E}">
        <p14:creationId xmlns:p14="http://schemas.microsoft.com/office/powerpoint/2010/main" val="349474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7E30-A6C0-DA4F-980C-C93AF401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stationary</a:t>
            </a:r>
            <a:r>
              <a:rPr lang="en-US" dirty="0"/>
              <a:t> Rossby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358E-218D-954F-8B0B-4BC2F5A2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AB543-521C-8A4F-AAF2-EAE7A4BC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678" y="1216807"/>
            <a:ext cx="2811439" cy="56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7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potential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all of the above, PLUS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conversion of  </a:t>
            </a:r>
            <a:r>
              <a:rPr lang="en-US" sz="3600" dirty="0"/>
              <a:t>stability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dirty="0"/>
              <a:t>vorticity</a:t>
            </a:r>
            <a:endParaRPr lang="en-US" sz="48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2400" dirty="0"/>
              <a:t>mainly when air descends from the stratosphere into upper  troposphere, and spins up cool core cyclones a bit more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949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PV</a:t>
            </a:r>
            <a:r>
              <a:rPr lang="en-US" sz="5100" dirty="0"/>
              <a:t>) = </a:t>
            </a:r>
            <a:r>
              <a:rPr lang="en-US" sz="5100" dirty="0">
                <a:latin typeface="Symbol" pitchFamily="2" charset="2"/>
              </a:rPr>
              <a:t>k 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Q/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z</a:t>
            </a:r>
            <a:r>
              <a:rPr lang="en-US" sz="5100" dirty="0"/>
              <a:t> </a:t>
            </a:r>
          </a:p>
          <a:p>
            <a:endParaRPr lang="en-US" sz="5100" dirty="0"/>
          </a:p>
          <a:p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at base of latent heating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warm core cyclones (hurricanes)</a:t>
            </a:r>
            <a:endParaRPr lang="en-US" sz="38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at top of radiative cooling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cool core polar vortex (and tentacles)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77809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242"/>
            <a:ext cx="8229600" cy="5588758"/>
          </a:xfrm>
        </p:spPr>
        <p:txBody>
          <a:bodyPr>
            <a:normAutofit/>
          </a:bodyPr>
          <a:lstStyle/>
          <a:p>
            <a:r>
              <a:rPr lang="en-US" sz="4000" dirty="0"/>
              <a:t>3. Build complete numerical models</a:t>
            </a:r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Primitive equation solvers </a:t>
            </a:r>
            <a:r>
              <a:rPr lang="en-US" sz="2800" dirty="0">
                <a:solidFill>
                  <a:srgbClr val="7030A0"/>
                </a:solidFill>
              </a:rPr>
              <a:t>= “</a:t>
            </a:r>
            <a:r>
              <a:rPr lang="en-US" sz="2800" u="sng" dirty="0">
                <a:solidFill>
                  <a:srgbClr val="7030A0"/>
                </a:solidFill>
              </a:rPr>
              <a:t>dynamical core</a:t>
            </a:r>
            <a:r>
              <a:rPr lang="en-US" sz="2800" dirty="0">
                <a:solidFill>
                  <a:srgbClr val="7030A0"/>
                </a:solidFill>
              </a:rPr>
              <a:t>” </a:t>
            </a:r>
          </a:p>
          <a:p>
            <a:r>
              <a:rPr lang="en-US" sz="2800" u="sng" dirty="0">
                <a:solidFill>
                  <a:srgbClr val="FF0000"/>
                </a:solidFill>
              </a:rPr>
              <a:t>Physical processes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Treatments for </a:t>
            </a:r>
            <a:r>
              <a:rPr lang="en-US" sz="2400" dirty="0">
                <a:solidFill>
                  <a:srgbClr val="FF0000"/>
                </a:solidFill>
              </a:rPr>
              <a:t>nonfluid</a:t>
            </a:r>
            <a:r>
              <a:rPr lang="en-US" sz="2400" dirty="0">
                <a:solidFill>
                  <a:srgbClr val="7030A0"/>
                </a:solidFill>
              </a:rPr>
              <a:t> processes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latent heat of phase changes of water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microphysics of condensed particles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radiative energy transfer including cloud effects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electrical processes, etc. etc. 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Approximations for </a:t>
            </a:r>
            <a:r>
              <a:rPr lang="en-US" sz="2400" dirty="0">
                <a:solidFill>
                  <a:srgbClr val="FF0000"/>
                </a:solidFill>
              </a:rPr>
              <a:t>fluid motions finer than mesh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turbulence in the PBL, surface conduction and friction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cumulus activity including downdrafts, etc. etc.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internal gravity waves, frictional dissipation of wind KE, etc. etc. </a:t>
            </a: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sz="40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75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The atmosphere moves because of 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heating  / </a:t>
            </a:r>
            <a:r>
              <a:rPr lang="en-US" sz="3200" b="1" dirty="0">
                <a:solidFill>
                  <a:srgbClr val="00009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cooling</a:t>
            </a: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, damped by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Friction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5410200" y="2938463"/>
            <a:ext cx="32766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HYDROSTATIC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(w/ ideal gas law to eliminate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Symbol"/>
              </a:rPr>
              <a:t>r)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5791200" y="1506538"/>
            <a:ext cx="29718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F=MA  in the HORIZONTAL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114800" y="4249738"/>
            <a:ext cx="4800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MASS CONSERVATION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57600" y="5316538"/>
            <a:ext cx="525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FIRST LAW OF THERMO</a:t>
            </a:r>
          </a:p>
        </p:txBody>
      </p:sp>
      <p:pic>
        <p:nvPicPr>
          <p:cNvPr id="15369" name="Picture 18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4097338"/>
            <a:ext cx="25019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240338"/>
            <a:ext cx="35941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6" descr="latex-image-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725738"/>
            <a:ext cx="2243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8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1658938"/>
            <a:ext cx="5105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3505200" y="50292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9400" y="6096000"/>
            <a:ext cx="2083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 makes it go!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DE3FC-E1A5-E84E-8D69-AA570FCA9019}"/>
              </a:ext>
            </a:extLst>
          </p:cNvPr>
          <p:cNvSpPr/>
          <p:nvPr/>
        </p:nvSpPr>
        <p:spPr bwMode="auto">
          <a:xfrm>
            <a:off x="5076967" y="15240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FF"/>
              </a:highlight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744F2-035B-314B-9E8F-13FFE7C9529B}"/>
              </a:ext>
            </a:extLst>
          </p:cNvPr>
          <p:cNvSpPr txBox="1"/>
          <p:nvPr/>
        </p:nvSpPr>
        <p:spPr>
          <a:xfrm>
            <a:off x="5715000" y="2454322"/>
            <a:ext cx="220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Friction keeps it finite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mean J maintains mean state,</a:t>
            </a:r>
            <a:br>
              <a:rPr lang="en-US"/>
            </a:br>
            <a:r>
              <a:rPr lang="en-US"/>
              <a:t>gradients of J make it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223167"/>
            <a:ext cx="90043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II: Logic </a:t>
            </a:r>
            <a:br>
              <a:rPr lang="en-US" dirty="0"/>
            </a:br>
            <a:r>
              <a:rPr lang="en-US" dirty="0"/>
              <a:t>(combining “grammar” elements)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 </a:t>
            </a:r>
            <a:r>
              <a:rPr lang="en-US" i="1" dirty="0"/>
              <a:t>sets</a:t>
            </a:r>
          </a:p>
          <a:p>
            <a:r>
              <a:rPr lang="en-US" i="1" dirty="0"/>
              <a:t>combinations </a:t>
            </a:r>
            <a:r>
              <a:rPr lang="en-US" dirty="0"/>
              <a:t>of assumptions </a:t>
            </a:r>
          </a:p>
          <a:p>
            <a:r>
              <a:rPr lang="en-US" dirty="0"/>
              <a:t>multi-step reasoning</a:t>
            </a:r>
          </a:p>
          <a:p>
            <a:r>
              <a:rPr lang="en-US" dirty="0"/>
              <a:t>multi-time-step evolution of flow</a:t>
            </a:r>
          </a:p>
        </p:txBody>
      </p:sp>
    </p:spTree>
    <p:extLst>
      <p:ext uri="{BB962C8B-B14F-4D97-AF65-F5344CB8AC3E}">
        <p14:creationId xmlns:p14="http://schemas.microsoft.com/office/powerpoint/2010/main" val="1043841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206A-5786-7544-84B2-EBED8F3D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wind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FE7B7-AE72-1743-85E6-3D8989EC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Combination</a:t>
            </a:r>
            <a:r>
              <a:rPr lang="en-US" dirty="0"/>
              <a:t> of force balances</a:t>
            </a:r>
          </a:p>
          <a:p>
            <a:pPr lvl="1"/>
            <a:r>
              <a:rPr lang="en-US" dirty="0"/>
              <a:t>in the horizontal (geostrophic or gradient) </a:t>
            </a:r>
          </a:p>
          <a:p>
            <a:pPr lvl="1"/>
            <a:r>
              <a:rPr lang="en-US" dirty="0"/>
              <a:t>in the vertical (hydrostatic)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the wind shear (or wind </a:t>
            </a:r>
            <a:r>
              <a:rPr lang="en-US" i="1" dirty="0"/>
              <a:t>difference with height</a:t>
            </a:r>
            <a:r>
              <a:rPr lang="en-US" dirty="0"/>
              <a:t>) obeying this balance is called </a:t>
            </a:r>
            <a:r>
              <a:rPr lang="en-US" i="1" dirty="0"/>
              <a:t>thermal wind</a:t>
            </a:r>
          </a:p>
          <a:p>
            <a:pPr lvl="1"/>
            <a:r>
              <a:rPr lang="en-US" dirty="0"/>
              <a:t>sense of it</a:t>
            </a:r>
            <a:r>
              <a:rPr lang="en-US" i="1" dirty="0"/>
              <a:t>: </a:t>
            </a:r>
            <a:r>
              <a:rPr lang="en-US" i="1" dirty="0" err="1">
                <a:solidFill>
                  <a:srgbClr val="7030A0"/>
                </a:solidFill>
              </a:rPr>
              <a:t>upperlevel</a:t>
            </a:r>
            <a:r>
              <a:rPr lang="en-US" i="1" dirty="0">
                <a:solidFill>
                  <a:srgbClr val="7030A0"/>
                </a:solidFill>
              </a:rPr>
              <a:t> = </a:t>
            </a:r>
            <a:r>
              <a:rPr lang="en-US" i="1" dirty="0" err="1">
                <a:solidFill>
                  <a:srgbClr val="7030A0"/>
                </a:solidFill>
              </a:rPr>
              <a:t>lowerlevel</a:t>
            </a:r>
            <a:r>
              <a:rPr lang="en-US" i="1" dirty="0">
                <a:solidFill>
                  <a:srgbClr val="7030A0"/>
                </a:solidFill>
              </a:rPr>
              <a:t> + thermal</a:t>
            </a:r>
          </a:p>
        </p:txBody>
      </p:sp>
    </p:spTree>
    <p:extLst>
      <p:ext uri="{BB962C8B-B14F-4D97-AF65-F5344CB8AC3E}">
        <p14:creationId xmlns:p14="http://schemas.microsoft.com/office/powerpoint/2010/main" val="221540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Physical units: made for this science!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MKS (or SI) system: Earth, Water, fingers</a:t>
            </a:r>
          </a:p>
          <a:p>
            <a:endParaRPr lang="en-US" dirty="0"/>
          </a:p>
          <a:p>
            <a:r>
              <a:rPr lang="en-US" dirty="0"/>
              <a:t>m = (Pole-Eq distance)/10</a:t>
            </a:r>
            <a:r>
              <a:rPr lang="en-US" baseline="30000" dirty="0"/>
              <a:t>7</a:t>
            </a:r>
            <a:endParaRPr lang="en-US" dirty="0"/>
          </a:p>
          <a:p>
            <a:r>
              <a:rPr lang="en-US" dirty="0"/>
              <a:t>kg = (mass of 1m</a:t>
            </a:r>
            <a:r>
              <a:rPr lang="en-US" baseline="30000" dirty="0"/>
              <a:t>3</a:t>
            </a:r>
            <a:r>
              <a:rPr lang="en-US" dirty="0"/>
              <a:t> water)/10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K = (</a:t>
            </a:r>
            <a:r>
              <a:rPr lang="en-US" dirty="0" err="1"/>
              <a:t>T</a:t>
            </a:r>
            <a:r>
              <a:rPr lang="en-US" baseline="-25000" dirty="0" err="1"/>
              <a:t>boil</a:t>
            </a:r>
            <a:r>
              <a:rPr lang="en-US" dirty="0"/>
              <a:t> - </a:t>
            </a:r>
            <a:r>
              <a:rPr lang="en-US" dirty="0" err="1"/>
              <a:t>T</a:t>
            </a:r>
            <a:r>
              <a:rPr lang="en-US" baseline="-25000" dirty="0" err="1"/>
              <a:t>freeze</a:t>
            </a:r>
            <a:r>
              <a:rPr lang="en-US" dirty="0"/>
              <a:t>)/10</a:t>
            </a:r>
          </a:p>
          <a:p>
            <a:endParaRPr lang="en-US" dirty="0"/>
          </a:p>
          <a:p>
            <a:r>
              <a:rPr lang="en-US" dirty="0"/>
              <a:t>s = (rotation time of Earth)/</a:t>
            </a:r>
            <a:r>
              <a:rPr lang="en-US" dirty="0">
                <a:solidFill>
                  <a:srgbClr val="FF0000"/>
                </a:solidFill>
              </a:rPr>
              <a:t>24/60/60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Some long-lost 6-fingered people owned “angle” (360</a:t>
            </a:r>
            <a:r>
              <a:rPr lang="en-US" baseline="30000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 time’s circular nature fell into their grasp </a:t>
            </a:r>
          </a:p>
          <a:p>
            <a:pPr lvl="5"/>
            <a:r>
              <a:rPr lang="en-US" dirty="0">
                <a:solidFill>
                  <a:srgbClr val="FF0000"/>
                </a:solidFill>
              </a:rPr>
              <a:t>(maybe </a:t>
            </a:r>
            <a:r>
              <a:rPr lang="en-US" dirty="0" err="1">
                <a:solidFill>
                  <a:srgbClr val="FF0000"/>
                </a:solidFill>
              </a:rPr>
              <a:t>cuz</a:t>
            </a:r>
            <a:r>
              <a:rPr lang="en-US" dirty="0">
                <a:solidFill>
                  <a:srgbClr val="FF0000"/>
                </a:solidFill>
              </a:rPr>
              <a:t> 12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/y)?</a:t>
            </a:r>
          </a:p>
        </p:txBody>
      </p:sp>
    </p:spTree>
    <p:extLst>
      <p:ext uri="{BB962C8B-B14F-4D97-AF65-F5344CB8AC3E}">
        <p14:creationId xmlns:p14="http://schemas.microsoft.com/office/powerpoint/2010/main" val="158607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2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681202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967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6491-676C-CF4A-938D-431DD93D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Another Logic idea: </a:t>
            </a:r>
            <a:r>
              <a:rPr lang="en-US" i="1" dirty="0">
                <a:solidFill>
                  <a:schemeClr val="bg2"/>
                </a:solidFill>
              </a:rPr>
              <a:t>instability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B208-25A6-9548-8C32-81BD9F6C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73958"/>
            <a:ext cx="7772400" cy="46220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horizontal instability: vorticity rolls 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vertical instability: parcels run away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pattern growth (or positive feedback) in specific situation (midlatitude storm) </a:t>
            </a:r>
          </a:p>
        </p:txBody>
      </p:sp>
    </p:spTree>
    <p:extLst>
      <p:ext uri="{BB962C8B-B14F-4D97-AF65-F5344CB8AC3E}">
        <p14:creationId xmlns:p14="http://schemas.microsoft.com/office/powerpoint/2010/main" val="3247337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F76D-C93D-B94D-8087-7299B4BA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CCF6-0045-F54B-992E-C46FCC76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0310"/>
            <a:ext cx="8229600" cy="4665853"/>
          </a:xfrm>
        </p:spPr>
        <p:txBody>
          <a:bodyPr/>
          <a:lstStyle/>
          <a:p>
            <a:r>
              <a:rPr lang="en-US" dirty="0"/>
              <a:t>Filaments of vorticity would rather get wavy </a:t>
            </a:r>
          </a:p>
          <a:p>
            <a:r>
              <a:rPr lang="en-US" dirty="0"/>
              <a:t>and then they would rather roll up into balls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568E-0365-8F47-97B4-AC205556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9102"/>
            <a:ext cx="9144000" cy="35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24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</a:t>
            </a:r>
            <a:r>
              <a:rPr lang="en-US" i="1" dirty="0"/>
              <a:t>: conditional instability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409F-F473-8442-AAD8-70246494C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lifted parcel is </a:t>
            </a:r>
            <a:r>
              <a:rPr lang="en-US" dirty="0">
                <a:solidFill>
                  <a:srgbClr val="FF0000"/>
                </a:solidFill>
              </a:rPr>
              <a:t>buoyant, </a:t>
            </a:r>
            <a:r>
              <a:rPr lang="en-US" i="1" dirty="0"/>
              <a:t>runaway ascent</a:t>
            </a:r>
          </a:p>
          <a:p>
            <a:r>
              <a:rPr lang="en-US" dirty="0"/>
              <a:t>Moist lifted air </a:t>
            </a:r>
            <a:r>
              <a:rPr lang="en-US" b="1" dirty="0">
                <a:solidFill>
                  <a:srgbClr val="00B050"/>
                </a:solidFill>
              </a:rPr>
              <a:t>can</a:t>
            </a:r>
            <a:r>
              <a:rPr lang="en-US" dirty="0"/>
              <a:t> be buoyant </a:t>
            </a: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sat</a:t>
            </a:r>
            <a:r>
              <a:rPr lang="en-US" dirty="0">
                <a:solidFill>
                  <a:srgbClr val="FF0000"/>
                </a:solidFill>
              </a:rPr>
              <a:t>( T(p) ) profile has a minimum in </a:t>
            </a:r>
            <a:r>
              <a:rPr lang="en-US" dirty="0" err="1">
                <a:solidFill>
                  <a:srgbClr val="FF0000"/>
                </a:solidFill>
              </a:rPr>
              <a:t>midlevels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402A-8972-7D42-B986-925A7657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41" y="3794077"/>
            <a:ext cx="3843456" cy="289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79" y="3745273"/>
            <a:ext cx="3922594" cy="29561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DA95A9-861C-D44B-A6CA-DA3DCA72BE94}"/>
              </a:ext>
            </a:extLst>
          </p:cNvPr>
          <p:cNvCxnSpPr>
            <a:cxnSpLocks/>
          </p:cNvCxnSpPr>
          <p:nvPr/>
        </p:nvCxnSpPr>
        <p:spPr>
          <a:xfrm flipH="1">
            <a:off x="2688609" y="3220871"/>
            <a:ext cx="1910687" cy="203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8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how conditional</a:t>
            </a:r>
            <a:r>
              <a:rPr lang="en-US" dirty="0"/>
              <a:t> </a:t>
            </a:r>
            <a:r>
              <a:rPr lang="en-US" i="1" dirty="0"/>
              <a:t>instability</a:t>
            </a:r>
            <a:br>
              <a:rPr lang="en-US" i="1" dirty="0"/>
            </a:br>
            <a:r>
              <a:rPr lang="en-US" i="1" dirty="0"/>
              <a:t>couples with synoptic systems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04" y="1275028"/>
            <a:ext cx="3922594" cy="2956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FF235-3F41-D048-A134-FAC2962A67DC}"/>
              </a:ext>
            </a:extLst>
          </p:cNvPr>
          <p:cNvSpPr txBox="1"/>
          <p:nvPr/>
        </p:nvSpPr>
        <p:spPr>
          <a:xfrm>
            <a:off x="5349923" y="4285396"/>
            <a:ext cx="31065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sfc</a:t>
            </a:r>
            <a:r>
              <a:rPr lang="en-US" dirty="0"/>
              <a:t>. moisture </a:t>
            </a:r>
            <a:r>
              <a:rPr lang="en-US" dirty="0">
                <a:sym typeface="Wingdings" pitchFamily="2" charset="2"/>
              </a:rPr>
              <a:t> convection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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PV at base of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cyclone (frictional inflow)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wind-driven evaporation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more surface moisture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33AD12-7AE4-5441-AB29-66F9D3BA73AA}"/>
              </a:ext>
            </a:extLst>
          </p:cNvPr>
          <p:cNvGrpSpPr/>
          <p:nvPr/>
        </p:nvGrpSpPr>
        <p:grpSpPr>
          <a:xfrm>
            <a:off x="232012" y="1651380"/>
            <a:ext cx="5636525" cy="2954655"/>
            <a:chOff x="232012" y="1651380"/>
            <a:chExt cx="5636525" cy="29546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BCF31-C28D-D841-88D1-9DA2DBBB5601}"/>
                </a:ext>
              </a:extLst>
            </p:cNvPr>
            <p:cNvSpPr txBox="1"/>
            <p:nvPr/>
          </p:nvSpPr>
          <p:spPr>
            <a:xfrm>
              <a:off x="232012" y="1651380"/>
              <a:ext cx="3487924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cool core </a:t>
              </a:r>
            </a:p>
            <a:p>
              <a:r>
                <a:rPr lang="en-US" dirty="0">
                  <a:sym typeface="Wingdings" pitchFamily="2" charset="2"/>
                </a:rPr>
                <a:t> instability  heating</a:t>
              </a:r>
            </a:p>
            <a:p>
              <a:r>
                <a:rPr lang="en-US" sz="3200" i="1" dirty="0">
                  <a:solidFill>
                    <a:srgbClr val="7030A0"/>
                  </a:solidFill>
                  <a:sym typeface="Wingdings" pitchFamily="2" charset="2"/>
                </a:rPr>
                <a:t>negative</a:t>
              </a:r>
              <a:r>
                <a:rPr lang="en-US" sz="3200" dirty="0">
                  <a:solidFill>
                    <a:srgbClr val="7030A0"/>
                  </a:solidFill>
                  <a:sym typeface="Wingdings" pitchFamily="2" charset="2"/>
                </a:rPr>
                <a:t> feedback</a:t>
              </a:r>
            </a:p>
            <a:p>
              <a:endParaRPr lang="en-US" dirty="0">
                <a:sym typeface="Wingdings" pitchFamily="2" charset="2"/>
              </a:endParaRPr>
            </a:p>
            <a:p>
              <a:r>
                <a:rPr lang="en-US" dirty="0">
                  <a:sym typeface="Wingdings" pitchFamily="2" charset="2"/>
                </a:rPr>
                <a:t>(downward flux of PV:</a:t>
              </a:r>
            </a:p>
            <a:p>
              <a:r>
                <a:rPr lang="en-US" dirty="0">
                  <a:sym typeface="Wingdings" pitchFamily="2" charset="2"/>
                </a:rPr>
                <a:t>a cool core cyclone </a:t>
              </a:r>
            </a:p>
            <a:p>
              <a:r>
                <a:rPr lang="en-US" dirty="0">
                  <a:sym typeface="Wingdings" pitchFamily="2" charset="2"/>
                </a:rPr>
                <a:t>can drive a warm core cyclone </a:t>
              </a:r>
            </a:p>
            <a:p>
              <a:r>
                <a:rPr lang="en-US" dirty="0">
                  <a:sym typeface="Wingdings" pitchFamily="2" charset="2"/>
                </a:rPr>
                <a:t>to develop by moist heating) </a:t>
              </a:r>
            </a:p>
            <a:p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4568D7-E395-2A43-856A-68808004587C}"/>
                </a:ext>
              </a:extLst>
            </p:cNvPr>
            <p:cNvCxnSpPr>
              <a:cxnSpLocks/>
            </p:cNvCxnSpPr>
            <p:nvPr/>
          </p:nvCxnSpPr>
          <p:spPr>
            <a:xfrm>
              <a:off x="3616657" y="1883391"/>
              <a:ext cx="2251880" cy="84616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DC6BFB-6A25-FE4C-834F-99BA681304E6}"/>
              </a:ext>
            </a:extLst>
          </p:cNvPr>
          <p:cNvSpPr txBox="1"/>
          <p:nvPr/>
        </p:nvSpPr>
        <p:spPr>
          <a:xfrm>
            <a:off x="3521123" y="4640238"/>
            <a:ext cx="1987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TC pos.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feedback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loop: 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B8E2992-A031-EF4C-BCE5-658FBDB0D052}"/>
              </a:ext>
            </a:extLst>
          </p:cNvPr>
          <p:cNvCxnSpPr>
            <a:cxnSpLocks/>
          </p:cNvCxnSpPr>
          <p:nvPr/>
        </p:nvCxnSpPr>
        <p:spPr>
          <a:xfrm rot="10800000">
            <a:off x="6277971" y="4612943"/>
            <a:ext cx="1542199" cy="1487608"/>
          </a:xfrm>
          <a:prstGeom prst="curvedConnector3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533400" y="152400"/>
            <a:ext cx="80772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d.) Adiabatic cyclone “Self Development”</a:t>
            </a:r>
          </a:p>
        </p:txBody>
      </p:sp>
      <p:sp>
        <p:nvSpPr>
          <p:cNvPr id="2298883" name="Rectangle 3"/>
          <p:cNvSpPr>
            <a:spLocks noChangeArrowheads="1"/>
          </p:cNvSpPr>
          <p:nvPr/>
        </p:nvSpPr>
        <p:spPr bwMode="auto">
          <a:xfrm>
            <a:off x="152400" y="838200"/>
            <a:ext cx="8763000" cy="281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Some midlatitude cyclones exhibit 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positive feedback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involving temperature advection and upper-level troughs and ridges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 (approaching trough’s vorticity)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upward motion,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surface convergence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 surface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cyclone formation or strengthening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Now, consider impact of lower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cyclone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on strength of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wave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298884" name="Picture 4" descr="214_cyc_fig1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 t="1131"/>
          <a:stretch>
            <a:fillRect/>
          </a:stretch>
        </p:blipFill>
        <p:spPr bwMode="auto">
          <a:xfrm>
            <a:off x="304800" y="3940175"/>
            <a:ext cx="8686800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3652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9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9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8883" grpId="0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690" name="Line 2"/>
          <p:cNvSpPr>
            <a:spLocks noChangeShapeType="1"/>
          </p:cNvSpPr>
          <p:nvPr/>
        </p:nvSpPr>
        <p:spPr bwMode="auto">
          <a:xfrm>
            <a:off x="1339850" y="1905000"/>
            <a:ext cx="5029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1" name="Freeform 3"/>
          <p:cNvSpPr>
            <a:spLocks/>
          </p:cNvSpPr>
          <p:nvPr/>
        </p:nvSpPr>
        <p:spPr bwMode="auto">
          <a:xfrm>
            <a:off x="1290638" y="4068763"/>
            <a:ext cx="5810250" cy="906462"/>
          </a:xfrm>
          <a:custGeom>
            <a:avLst/>
            <a:gdLst/>
            <a:ahLst/>
            <a:cxnLst>
              <a:cxn ang="0">
                <a:pos x="0" y="330"/>
              </a:cxn>
              <a:cxn ang="0">
                <a:pos x="253" y="461"/>
              </a:cxn>
              <a:cxn ang="0">
                <a:pos x="527" y="555"/>
              </a:cxn>
              <a:cxn ang="0">
                <a:pos x="772" y="612"/>
              </a:cxn>
              <a:cxn ang="0">
                <a:pos x="1018" y="593"/>
              </a:cxn>
              <a:cxn ang="0">
                <a:pos x="1367" y="451"/>
              </a:cxn>
              <a:cxn ang="0">
                <a:pos x="1632" y="330"/>
              </a:cxn>
              <a:cxn ang="0">
                <a:pos x="1934" y="178"/>
              </a:cxn>
              <a:cxn ang="0">
                <a:pos x="2330" y="27"/>
              </a:cxn>
              <a:cxn ang="0">
                <a:pos x="2736" y="17"/>
              </a:cxn>
              <a:cxn ang="0">
                <a:pos x="3114" y="121"/>
              </a:cxn>
              <a:cxn ang="0">
                <a:pos x="3501" y="225"/>
              </a:cxn>
              <a:cxn ang="0">
                <a:pos x="3898" y="225"/>
              </a:cxn>
            </a:cxnLst>
            <a:rect l="0" t="0" r="r" b="b"/>
            <a:pathLst>
              <a:path w="3898" h="620">
                <a:moveTo>
                  <a:pt x="0" y="330"/>
                </a:moveTo>
                <a:cubicBezTo>
                  <a:pt x="42" y="352"/>
                  <a:pt x="165" y="423"/>
                  <a:pt x="253" y="461"/>
                </a:cubicBezTo>
                <a:cubicBezTo>
                  <a:pt x="341" y="499"/>
                  <a:pt x="441" y="530"/>
                  <a:pt x="527" y="555"/>
                </a:cubicBezTo>
                <a:cubicBezTo>
                  <a:pt x="613" y="580"/>
                  <a:pt x="690" y="606"/>
                  <a:pt x="772" y="612"/>
                </a:cubicBezTo>
                <a:cubicBezTo>
                  <a:pt x="854" y="618"/>
                  <a:pt x="919" y="620"/>
                  <a:pt x="1018" y="593"/>
                </a:cubicBezTo>
                <a:cubicBezTo>
                  <a:pt x="1117" y="566"/>
                  <a:pt x="1265" y="495"/>
                  <a:pt x="1367" y="451"/>
                </a:cubicBezTo>
                <a:cubicBezTo>
                  <a:pt x="1469" y="407"/>
                  <a:pt x="1538" y="375"/>
                  <a:pt x="1632" y="330"/>
                </a:cubicBezTo>
                <a:cubicBezTo>
                  <a:pt x="1726" y="285"/>
                  <a:pt x="1818" y="229"/>
                  <a:pt x="1934" y="178"/>
                </a:cubicBezTo>
                <a:cubicBezTo>
                  <a:pt x="2050" y="127"/>
                  <a:pt x="2196" y="54"/>
                  <a:pt x="2330" y="27"/>
                </a:cubicBezTo>
                <a:cubicBezTo>
                  <a:pt x="2464" y="0"/>
                  <a:pt x="2605" y="1"/>
                  <a:pt x="2736" y="17"/>
                </a:cubicBezTo>
                <a:cubicBezTo>
                  <a:pt x="2867" y="33"/>
                  <a:pt x="2987" y="86"/>
                  <a:pt x="3114" y="121"/>
                </a:cubicBezTo>
                <a:cubicBezTo>
                  <a:pt x="3241" y="156"/>
                  <a:pt x="3370" y="208"/>
                  <a:pt x="3501" y="225"/>
                </a:cubicBezTo>
                <a:cubicBezTo>
                  <a:pt x="3632" y="242"/>
                  <a:pt x="3815" y="225"/>
                  <a:pt x="3898" y="225"/>
                </a:cubicBezTo>
              </a:path>
            </a:pathLst>
          </a:custGeom>
          <a:noFill/>
          <a:ln w="38100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2" name="Line 4"/>
          <p:cNvSpPr>
            <a:spLocks noChangeShapeType="1"/>
          </p:cNvSpPr>
          <p:nvPr/>
        </p:nvSpPr>
        <p:spPr bwMode="auto">
          <a:xfrm>
            <a:off x="1219200" y="6303963"/>
            <a:ext cx="60102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3" name="Text Box 5"/>
          <p:cNvSpPr txBox="1">
            <a:spLocks noChangeArrowheads="1"/>
          </p:cNvSpPr>
          <p:nvPr/>
        </p:nvSpPr>
        <p:spPr bwMode="auto">
          <a:xfrm>
            <a:off x="1949450" y="5410200"/>
            <a:ext cx="1466850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Cold advection</a:t>
            </a:r>
          </a:p>
        </p:txBody>
      </p:sp>
      <p:sp>
        <p:nvSpPr>
          <p:cNvPr id="3314694" name="Text Box 6"/>
          <p:cNvSpPr txBox="1">
            <a:spLocks noChangeArrowheads="1"/>
          </p:cNvSpPr>
          <p:nvPr/>
        </p:nvSpPr>
        <p:spPr bwMode="auto">
          <a:xfrm>
            <a:off x="4354513" y="5397500"/>
            <a:ext cx="1557337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Warm advection</a:t>
            </a:r>
          </a:p>
        </p:txBody>
      </p:sp>
      <p:sp>
        <p:nvSpPr>
          <p:cNvPr id="3314695" name="Freeform 7"/>
          <p:cNvSpPr>
            <a:spLocks/>
          </p:cNvSpPr>
          <p:nvPr/>
        </p:nvSpPr>
        <p:spPr bwMode="auto">
          <a:xfrm>
            <a:off x="1301750" y="4254500"/>
            <a:ext cx="5813425" cy="463550"/>
          </a:xfrm>
          <a:custGeom>
            <a:avLst/>
            <a:gdLst/>
            <a:ahLst/>
            <a:cxnLst>
              <a:cxn ang="0">
                <a:pos x="0" y="177"/>
              </a:cxn>
              <a:cxn ang="0">
                <a:pos x="249" y="212"/>
              </a:cxn>
              <a:cxn ang="0">
                <a:pos x="506" y="255"/>
              </a:cxn>
              <a:cxn ang="0">
                <a:pos x="780" y="290"/>
              </a:cxn>
              <a:cxn ang="0">
                <a:pos x="1035" y="267"/>
              </a:cxn>
              <a:cxn ang="0">
                <a:pos x="1331" y="194"/>
              </a:cxn>
              <a:cxn ang="0">
                <a:pos x="1594" y="127"/>
              </a:cxn>
              <a:cxn ang="0">
                <a:pos x="1869" y="63"/>
              </a:cxn>
              <a:cxn ang="0">
                <a:pos x="2225" y="8"/>
              </a:cxn>
              <a:cxn ang="0">
                <a:pos x="2655" y="17"/>
              </a:cxn>
              <a:cxn ang="0">
                <a:pos x="3021" y="81"/>
              </a:cxn>
              <a:cxn ang="0">
                <a:pos x="3386" y="118"/>
              </a:cxn>
              <a:cxn ang="0">
                <a:pos x="3662" y="125"/>
              </a:cxn>
            </a:cxnLst>
            <a:rect l="0" t="0" r="r" b="b"/>
            <a:pathLst>
              <a:path w="3662" h="292">
                <a:moveTo>
                  <a:pt x="0" y="177"/>
                </a:moveTo>
                <a:cubicBezTo>
                  <a:pt x="41" y="182"/>
                  <a:pt x="164" y="199"/>
                  <a:pt x="249" y="212"/>
                </a:cubicBezTo>
                <a:cubicBezTo>
                  <a:pt x="333" y="225"/>
                  <a:pt x="418" y="242"/>
                  <a:pt x="506" y="255"/>
                </a:cubicBezTo>
                <a:cubicBezTo>
                  <a:pt x="594" y="268"/>
                  <a:pt x="692" y="288"/>
                  <a:pt x="780" y="290"/>
                </a:cubicBezTo>
                <a:cubicBezTo>
                  <a:pt x="869" y="292"/>
                  <a:pt x="943" y="283"/>
                  <a:pt x="1035" y="267"/>
                </a:cubicBezTo>
                <a:cubicBezTo>
                  <a:pt x="1127" y="251"/>
                  <a:pt x="1238" y="217"/>
                  <a:pt x="1331" y="194"/>
                </a:cubicBezTo>
                <a:cubicBezTo>
                  <a:pt x="1424" y="171"/>
                  <a:pt x="1504" y="149"/>
                  <a:pt x="1594" y="127"/>
                </a:cubicBezTo>
                <a:cubicBezTo>
                  <a:pt x="1684" y="105"/>
                  <a:pt x="1764" y="83"/>
                  <a:pt x="1869" y="63"/>
                </a:cubicBezTo>
                <a:cubicBezTo>
                  <a:pt x="1974" y="43"/>
                  <a:pt x="2094" y="16"/>
                  <a:pt x="2225" y="8"/>
                </a:cubicBezTo>
                <a:cubicBezTo>
                  <a:pt x="2356" y="0"/>
                  <a:pt x="2522" y="5"/>
                  <a:pt x="2655" y="17"/>
                </a:cubicBezTo>
                <a:cubicBezTo>
                  <a:pt x="2788" y="29"/>
                  <a:pt x="2899" y="64"/>
                  <a:pt x="3021" y="81"/>
                </a:cubicBezTo>
                <a:cubicBezTo>
                  <a:pt x="3143" y="98"/>
                  <a:pt x="3279" y="111"/>
                  <a:pt x="3386" y="118"/>
                </a:cubicBezTo>
                <a:cubicBezTo>
                  <a:pt x="3493" y="125"/>
                  <a:pt x="3605" y="124"/>
                  <a:pt x="3662" y="125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6" name="Line 8"/>
          <p:cNvSpPr>
            <a:spLocks noChangeShapeType="1"/>
          </p:cNvSpPr>
          <p:nvPr/>
        </p:nvSpPr>
        <p:spPr bwMode="auto">
          <a:xfrm>
            <a:off x="2578100" y="4691063"/>
            <a:ext cx="0" cy="2809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7" name="Freeform 9"/>
          <p:cNvSpPr>
            <a:spLocks/>
          </p:cNvSpPr>
          <p:nvPr/>
        </p:nvSpPr>
        <p:spPr bwMode="auto">
          <a:xfrm>
            <a:off x="5083175" y="4060825"/>
            <a:ext cx="9525" cy="193675"/>
          </a:xfrm>
          <a:custGeom>
            <a:avLst/>
            <a:gdLst/>
            <a:ahLst/>
            <a:cxnLst>
              <a:cxn ang="0">
                <a:pos x="6" y="122"/>
              </a:cxn>
              <a:cxn ang="0">
                <a:pos x="0" y="0"/>
              </a:cxn>
            </a:cxnLst>
            <a:rect l="0" t="0" r="r" b="b"/>
            <a:pathLst>
              <a:path w="6" h="122">
                <a:moveTo>
                  <a:pt x="6" y="122"/>
                </a:moveTo>
                <a:lnTo>
                  <a:pt x="0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698" name="Text Box 10"/>
          <p:cNvSpPr txBox="1">
            <a:spLocks noChangeArrowheads="1"/>
          </p:cNvSpPr>
          <p:nvPr/>
        </p:nvSpPr>
        <p:spPr bwMode="auto">
          <a:xfrm>
            <a:off x="3651250" y="5770563"/>
            <a:ext cx="573088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699" name="Text Box 11"/>
          <p:cNvSpPr txBox="1">
            <a:spLocks noChangeArrowheads="1"/>
          </p:cNvSpPr>
          <p:nvPr/>
        </p:nvSpPr>
        <p:spPr bwMode="auto">
          <a:xfrm>
            <a:off x="1219200" y="1885950"/>
            <a:ext cx="500063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0" name="Text Box 12"/>
          <p:cNvSpPr txBox="1">
            <a:spLocks noChangeArrowheads="1"/>
          </p:cNvSpPr>
          <p:nvPr/>
        </p:nvSpPr>
        <p:spPr bwMode="auto">
          <a:xfrm>
            <a:off x="6140450" y="1885950"/>
            <a:ext cx="5016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1" name="Text Box 13"/>
          <p:cNvSpPr txBox="1">
            <a:spLocks noChangeArrowheads="1"/>
          </p:cNvSpPr>
          <p:nvPr/>
        </p:nvSpPr>
        <p:spPr bwMode="auto">
          <a:xfrm>
            <a:off x="1219200" y="6234113"/>
            <a:ext cx="500063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3314702" name="Text Box 14"/>
          <p:cNvSpPr txBox="1">
            <a:spLocks noChangeArrowheads="1"/>
          </p:cNvSpPr>
          <p:nvPr/>
        </p:nvSpPr>
        <p:spPr bwMode="auto">
          <a:xfrm>
            <a:off x="6656388" y="6234113"/>
            <a:ext cx="50165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3314703" name="Line 15"/>
          <p:cNvSpPr>
            <a:spLocks noChangeShapeType="1"/>
          </p:cNvSpPr>
          <p:nvPr/>
        </p:nvSpPr>
        <p:spPr bwMode="auto">
          <a:xfrm flipV="1">
            <a:off x="8088313" y="5673725"/>
            <a:ext cx="0" cy="560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4" name="Text Box 16"/>
          <p:cNvSpPr txBox="1">
            <a:spLocks noChangeArrowheads="1"/>
          </p:cNvSpPr>
          <p:nvPr/>
        </p:nvSpPr>
        <p:spPr bwMode="auto">
          <a:xfrm>
            <a:off x="7512050" y="6096000"/>
            <a:ext cx="10731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</a:t>
            </a:r>
          </a:p>
        </p:txBody>
      </p:sp>
      <p:sp>
        <p:nvSpPr>
          <p:cNvPr id="3314705" name="Text Box 17"/>
          <p:cNvSpPr txBox="1">
            <a:spLocks noChangeArrowheads="1"/>
          </p:cNvSpPr>
          <p:nvPr/>
        </p:nvSpPr>
        <p:spPr bwMode="auto">
          <a:xfrm>
            <a:off x="1706563" y="3984625"/>
            <a:ext cx="1843087" cy="96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trough: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6" name="Text Box 18"/>
          <p:cNvSpPr txBox="1">
            <a:spLocks noChangeArrowheads="1"/>
          </p:cNvSpPr>
          <p:nvPr/>
        </p:nvSpPr>
        <p:spPr bwMode="auto">
          <a:xfrm>
            <a:off x="4235450" y="4229100"/>
            <a:ext cx="1735138" cy="67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121" tIns="42561" rIns="85121" bIns="42561">
            <a:spAutoFit/>
          </a:bodyPr>
          <a:lstStyle/>
          <a:p>
            <a:pPr marL="0" marR="0" lvl="0" indent="0" algn="ctr" defTabSz="8509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Upper  ridge: </a:t>
            </a: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stronger</a:t>
            </a:r>
          </a:p>
        </p:txBody>
      </p:sp>
      <p:sp>
        <p:nvSpPr>
          <p:cNvPr id="3314707" name="Freeform 19"/>
          <p:cNvSpPr>
            <a:spLocks/>
          </p:cNvSpPr>
          <p:nvPr/>
        </p:nvSpPr>
        <p:spPr bwMode="auto">
          <a:xfrm>
            <a:off x="1249363" y="6181725"/>
            <a:ext cx="5864225" cy="396875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08" y="1"/>
              </a:cxn>
              <a:cxn ang="0">
                <a:pos x="473" y="10"/>
              </a:cxn>
              <a:cxn ang="0">
                <a:pos x="720" y="47"/>
              </a:cxn>
              <a:cxn ang="0">
                <a:pos x="985" y="92"/>
              </a:cxn>
              <a:cxn ang="0">
                <a:pos x="1241" y="156"/>
              </a:cxn>
              <a:cxn ang="0">
                <a:pos x="1534" y="239"/>
              </a:cxn>
              <a:cxn ang="0">
                <a:pos x="1808" y="220"/>
              </a:cxn>
              <a:cxn ang="0">
                <a:pos x="2064" y="138"/>
              </a:cxn>
              <a:cxn ang="0">
                <a:pos x="2304" y="74"/>
              </a:cxn>
              <a:cxn ang="0">
                <a:pos x="2560" y="28"/>
              </a:cxn>
              <a:cxn ang="0">
                <a:pos x="2969" y="19"/>
              </a:cxn>
              <a:cxn ang="0">
                <a:pos x="3289" y="19"/>
              </a:cxn>
              <a:cxn ang="0">
                <a:pos x="3694" y="1"/>
              </a:cxn>
            </a:cxnLst>
            <a:rect l="0" t="0" r="r" b="b"/>
            <a:pathLst>
              <a:path w="3694" h="250">
                <a:moveTo>
                  <a:pt x="0" y="1"/>
                </a:moveTo>
                <a:cubicBezTo>
                  <a:pt x="33" y="1"/>
                  <a:pt x="129" y="0"/>
                  <a:pt x="208" y="1"/>
                </a:cubicBezTo>
                <a:cubicBezTo>
                  <a:pt x="287" y="2"/>
                  <a:pt x="388" y="2"/>
                  <a:pt x="473" y="10"/>
                </a:cubicBezTo>
                <a:cubicBezTo>
                  <a:pt x="558" y="18"/>
                  <a:pt x="635" y="33"/>
                  <a:pt x="720" y="47"/>
                </a:cubicBezTo>
                <a:cubicBezTo>
                  <a:pt x="805" y="61"/>
                  <a:pt x="898" y="74"/>
                  <a:pt x="985" y="92"/>
                </a:cubicBezTo>
                <a:cubicBezTo>
                  <a:pt x="1072" y="110"/>
                  <a:pt x="1149" y="132"/>
                  <a:pt x="1241" y="156"/>
                </a:cubicBezTo>
                <a:cubicBezTo>
                  <a:pt x="1333" y="180"/>
                  <a:pt x="1440" y="228"/>
                  <a:pt x="1534" y="239"/>
                </a:cubicBezTo>
                <a:cubicBezTo>
                  <a:pt x="1628" y="250"/>
                  <a:pt x="1720" y="237"/>
                  <a:pt x="1808" y="220"/>
                </a:cubicBezTo>
                <a:cubicBezTo>
                  <a:pt x="1896" y="203"/>
                  <a:pt x="1981" y="162"/>
                  <a:pt x="2064" y="138"/>
                </a:cubicBezTo>
                <a:cubicBezTo>
                  <a:pt x="2147" y="114"/>
                  <a:pt x="2221" y="92"/>
                  <a:pt x="2304" y="74"/>
                </a:cubicBezTo>
                <a:cubicBezTo>
                  <a:pt x="2387" y="56"/>
                  <a:pt x="2449" y="37"/>
                  <a:pt x="2560" y="28"/>
                </a:cubicBezTo>
                <a:cubicBezTo>
                  <a:pt x="2671" y="19"/>
                  <a:pt x="2848" y="20"/>
                  <a:pt x="2969" y="19"/>
                </a:cubicBezTo>
                <a:cubicBezTo>
                  <a:pt x="3090" y="18"/>
                  <a:pt x="3168" y="22"/>
                  <a:pt x="3289" y="19"/>
                </a:cubicBezTo>
                <a:cubicBezTo>
                  <a:pt x="3410" y="16"/>
                  <a:pt x="3610" y="5"/>
                  <a:pt x="3694" y="1"/>
                </a:cubicBezTo>
              </a:path>
            </a:pathLst>
          </a:custGeom>
          <a:noFill/>
          <a:ln w="9525" cap="flat">
            <a:solidFill>
              <a:schemeClr val="bg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8" name="Line 20"/>
          <p:cNvSpPr>
            <a:spLocks noChangeShapeType="1"/>
          </p:cNvSpPr>
          <p:nvPr/>
        </p:nvSpPr>
        <p:spPr bwMode="auto">
          <a:xfrm flipV="1">
            <a:off x="8045450" y="5791200"/>
            <a:ext cx="0" cy="381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09" name="Freeform 21"/>
          <p:cNvSpPr>
            <a:spLocks/>
          </p:cNvSpPr>
          <p:nvPr/>
        </p:nvSpPr>
        <p:spPr bwMode="auto">
          <a:xfrm>
            <a:off x="1235075" y="6080125"/>
            <a:ext cx="5892800" cy="46672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329" y="1"/>
              </a:cxn>
              <a:cxn ang="0">
                <a:pos x="697" y="19"/>
              </a:cxn>
              <a:cxn ang="0">
                <a:pos x="944" y="56"/>
              </a:cxn>
              <a:cxn ang="0">
                <a:pos x="1197" y="111"/>
              </a:cxn>
              <a:cxn ang="0">
                <a:pos x="1463" y="193"/>
              </a:cxn>
              <a:cxn ang="0">
                <a:pos x="1700" y="275"/>
              </a:cxn>
              <a:cxn ang="0">
                <a:pos x="2011" y="293"/>
              </a:cxn>
              <a:cxn ang="0">
                <a:pos x="2322" y="266"/>
              </a:cxn>
              <a:cxn ang="0">
                <a:pos x="2596" y="220"/>
              </a:cxn>
              <a:cxn ang="0">
                <a:pos x="2925" y="156"/>
              </a:cxn>
              <a:cxn ang="0">
                <a:pos x="3200" y="111"/>
              </a:cxn>
              <a:cxn ang="0">
                <a:pos x="3447" y="92"/>
              </a:cxn>
              <a:cxn ang="0">
                <a:pos x="3712" y="65"/>
              </a:cxn>
            </a:cxnLst>
            <a:rect l="0" t="0" r="r" b="b"/>
            <a:pathLst>
              <a:path w="3712" h="294">
                <a:moveTo>
                  <a:pt x="0" y="28"/>
                </a:moveTo>
                <a:cubicBezTo>
                  <a:pt x="52" y="25"/>
                  <a:pt x="213" y="2"/>
                  <a:pt x="329" y="1"/>
                </a:cubicBezTo>
                <a:cubicBezTo>
                  <a:pt x="445" y="0"/>
                  <a:pt x="595" y="10"/>
                  <a:pt x="697" y="19"/>
                </a:cubicBezTo>
                <a:cubicBezTo>
                  <a:pt x="799" y="28"/>
                  <a:pt x="861" y="41"/>
                  <a:pt x="944" y="56"/>
                </a:cubicBezTo>
                <a:cubicBezTo>
                  <a:pt x="1027" y="71"/>
                  <a:pt x="1111" y="88"/>
                  <a:pt x="1197" y="111"/>
                </a:cubicBezTo>
                <a:cubicBezTo>
                  <a:pt x="1283" y="134"/>
                  <a:pt x="1379" y="166"/>
                  <a:pt x="1463" y="193"/>
                </a:cubicBezTo>
                <a:cubicBezTo>
                  <a:pt x="1547" y="220"/>
                  <a:pt x="1609" y="258"/>
                  <a:pt x="1700" y="275"/>
                </a:cubicBezTo>
                <a:cubicBezTo>
                  <a:pt x="1791" y="292"/>
                  <a:pt x="1907" y="294"/>
                  <a:pt x="2011" y="293"/>
                </a:cubicBezTo>
                <a:cubicBezTo>
                  <a:pt x="2115" y="292"/>
                  <a:pt x="2225" y="278"/>
                  <a:pt x="2322" y="266"/>
                </a:cubicBezTo>
                <a:cubicBezTo>
                  <a:pt x="2419" y="254"/>
                  <a:pt x="2496" y="238"/>
                  <a:pt x="2596" y="220"/>
                </a:cubicBezTo>
                <a:cubicBezTo>
                  <a:pt x="2696" y="202"/>
                  <a:pt x="2824" y="174"/>
                  <a:pt x="2925" y="156"/>
                </a:cubicBezTo>
                <a:cubicBezTo>
                  <a:pt x="3026" y="138"/>
                  <a:pt x="3113" y="122"/>
                  <a:pt x="3200" y="111"/>
                </a:cubicBezTo>
                <a:cubicBezTo>
                  <a:pt x="3287" y="100"/>
                  <a:pt x="3362" y="100"/>
                  <a:pt x="3447" y="92"/>
                </a:cubicBezTo>
                <a:cubicBezTo>
                  <a:pt x="3532" y="84"/>
                  <a:pt x="3657" y="71"/>
                  <a:pt x="3712" y="65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0" name="Line 22"/>
          <p:cNvSpPr>
            <a:spLocks noChangeShapeType="1"/>
          </p:cNvSpPr>
          <p:nvPr/>
        </p:nvSpPr>
        <p:spPr bwMode="auto">
          <a:xfrm>
            <a:off x="2635250" y="6119813"/>
            <a:ext cx="0" cy="2047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1" name="Freeform 23"/>
          <p:cNvSpPr>
            <a:spLocks/>
          </p:cNvSpPr>
          <p:nvPr/>
        </p:nvSpPr>
        <p:spPr bwMode="auto">
          <a:xfrm>
            <a:off x="5081588" y="6270625"/>
            <a:ext cx="1587" cy="203200"/>
          </a:xfrm>
          <a:custGeom>
            <a:avLst/>
            <a:gdLst/>
            <a:ahLst/>
            <a:cxnLst>
              <a:cxn ang="0">
                <a:pos x="0" y="128"/>
              </a:cxn>
              <a:cxn ang="0">
                <a:pos x="1" y="0"/>
              </a:cxn>
            </a:cxnLst>
            <a:rect l="0" t="0" r="r" b="b"/>
            <a:pathLst>
              <a:path w="1" h="128">
                <a:moveTo>
                  <a:pt x="0" y="128"/>
                </a:moveTo>
                <a:lnTo>
                  <a:pt x="1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2" name="Freeform 24"/>
          <p:cNvSpPr>
            <a:spLocks/>
          </p:cNvSpPr>
          <p:nvPr/>
        </p:nvSpPr>
        <p:spPr bwMode="auto">
          <a:xfrm>
            <a:off x="1958975" y="979488"/>
            <a:ext cx="3889375" cy="1228725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114" y="415"/>
              </a:cxn>
              <a:cxn ang="0">
                <a:pos x="228" y="649"/>
              </a:cxn>
              <a:cxn ang="0">
                <a:pos x="438" y="757"/>
              </a:cxn>
              <a:cxn ang="0">
                <a:pos x="672" y="751"/>
              </a:cxn>
              <a:cxn ang="0">
                <a:pos x="948" y="643"/>
              </a:cxn>
              <a:cxn ang="0">
                <a:pos x="1122" y="481"/>
              </a:cxn>
              <a:cxn ang="0">
                <a:pos x="1326" y="277"/>
              </a:cxn>
              <a:cxn ang="0">
                <a:pos x="1596" y="127"/>
              </a:cxn>
              <a:cxn ang="0">
                <a:pos x="1812" y="49"/>
              </a:cxn>
              <a:cxn ang="0">
                <a:pos x="1968" y="7"/>
              </a:cxn>
              <a:cxn ang="0">
                <a:pos x="2208" y="7"/>
              </a:cxn>
              <a:cxn ang="0">
                <a:pos x="2450" y="39"/>
              </a:cxn>
            </a:cxnLst>
            <a:rect l="0" t="0" r="r" b="b"/>
            <a:pathLst>
              <a:path w="2450" h="774">
                <a:moveTo>
                  <a:pt x="0" y="115"/>
                </a:moveTo>
                <a:cubicBezTo>
                  <a:pt x="19" y="165"/>
                  <a:pt x="76" y="326"/>
                  <a:pt x="114" y="415"/>
                </a:cubicBezTo>
                <a:cubicBezTo>
                  <a:pt x="152" y="504"/>
                  <a:pt x="174" y="592"/>
                  <a:pt x="228" y="649"/>
                </a:cubicBezTo>
                <a:cubicBezTo>
                  <a:pt x="282" y="706"/>
                  <a:pt x="364" y="740"/>
                  <a:pt x="438" y="757"/>
                </a:cubicBezTo>
                <a:cubicBezTo>
                  <a:pt x="512" y="774"/>
                  <a:pt x="587" y="770"/>
                  <a:pt x="672" y="751"/>
                </a:cubicBezTo>
                <a:cubicBezTo>
                  <a:pt x="757" y="732"/>
                  <a:pt x="873" y="688"/>
                  <a:pt x="948" y="643"/>
                </a:cubicBezTo>
                <a:cubicBezTo>
                  <a:pt x="1023" y="598"/>
                  <a:pt x="1059" y="542"/>
                  <a:pt x="1122" y="481"/>
                </a:cubicBezTo>
                <a:cubicBezTo>
                  <a:pt x="1185" y="420"/>
                  <a:pt x="1247" y="336"/>
                  <a:pt x="1326" y="277"/>
                </a:cubicBezTo>
                <a:cubicBezTo>
                  <a:pt x="1405" y="218"/>
                  <a:pt x="1515" y="165"/>
                  <a:pt x="1596" y="127"/>
                </a:cubicBezTo>
                <a:cubicBezTo>
                  <a:pt x="1677" y="89"/>
                  <a:pt x="1750" y="69"/>
                  <a:pt x="1812" y="49"/>
                </a:cubicBezTo>
                <a:cubicBezTo>
                  <a:pt x="1874" y="29"/>
                  <a:pt x="1902" y="14"/>
                  <a:pt x="1968" y="7"/>
                </a:cubicBezTo>
                <a:cubicBezTo>
                  <a:pt x="2034" y="0"/>
                  <a:pt x="2128" y="2"/>
                  <a:pt x="2208" y="7"/>
                </a:cubicBezTo>
                <a:cubicBezTo>
                  <a:pt x="2288" y="12"/>
                  <a:pt x="2400" y="32"/>
                  <a:pt x="2450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3" name="Freeform 25"/>
          <p:cNvSpPr>
            <a:spLocks/>
          </p:cNvSpPr>
          <p:nvPr/>
        </p:nvSpPr>
        <p:spPr bwMode="auto">
          <a:xfrm>
            <a:off x="1689100" y="1328738"/>
            <a:ext cx="4251325" cy="1381125"/>
          </a:xfrm>
          <a:custGeom>
            <a:avLst/>
            <a:gdLst/>
            <a:ahLst/>
            <a:cxnLst>
              <a:cxn ang="0">
                <a:pos x="0" y="235"/>
              </a:cxn>
              <a:cxn ang="0">
                <a:pos x="68" y="403"/>
              </a:cxn>
              <a:cxn ang="0">
                <a:pos x="124" y="531"/>
              </a:cxn>
              <a:cxn ang="0">
                <a:pos x="248" y="718"/>
              </a:cxn>
              <a:cxn ang="0">
                <a:pos x="446" y="849"/>
              </a:cxn>
              <a:cxn ang="0">
                <a:pos x="696" y="843"/>
              </a:cxn>
              <a:cxn ang="0">
                <a:pos x="980" y="735"/>
              </a:cxn>
              <a:cxn ang="0">
                <a:pos x="1214" y="573"/>
              </a:cxn>
              <a:cxn ang="0">
                <a:pos x="1454" y="363"/>
              </a:cxn>
              <a:cxn ang="0">
                <a:pos x="1634" y="219"/>
              </a:cxn>
              <a:cxn ang="0">
                <a:pos x="1820" y="99"/>
              </a:cxn>
              <a:cxn ang="0">
                <a:pos x="2018" y="21"/>
              </a:cxn>
              <a:cxn ang="0">
                <a:pos x="2372" y="3"/>
              </a:cxn>
              <a:cxn ang="0">
                <a:pos x="2678" y="39"/>
              </a:cxn>
            </a:cxnLst>
            <a:rect l="0" t="0" r="r" b="b"/>
            <a:pathLst>
              <a:path w="2678" h="870">
                <a:moveTo>
                  <a:pt x="0" y="235"/>
                </a:moveTo>
                <a:cubicBezTo>
                  <a:pt x="11" y="263"/>
                  <a:pt x="47" y="354"/>
                  <a:pt x="68" y="403"/>
                </a:cubicBezTo>
                <a:cubicBezTo>
                  <a:pt x="89" y="452"/>
                  <a:pt x="94" y="479"/>
                  <a:pt x="124" y="531"/>
                </a:cubicBezTo>
                <a:cubicBezTo>
                  <a:pt x="154" y="583"/>
                  <a:pt x="194" y="665"/>
                  <a:pt x="248" y="718"/>
                </a:cubicBezTo>
                <a:cubicBezTo>
                  <a:pt x="302" y="771"/>
                  <a:pt x="371" y="828"/>
                  <a:pt x="446" y="849"/>
                </a:cubicBezTo>
                <a:cubicBezTo>
                  <a:pt x="521" y="870"/>
                  <a:pt x="607" y="862"/>
                  <a:pt x="696" y="843"/>
                </a:cubicBezTo>
                <a:cubicBezTo>
                  <a:pt x="785" y="824"/>
                  <a:pt x="894" y="780"/>
                  <a:pt x="980" y="735"/>
                </a:cubicBezTo>
                <a:cubicBezTo>
                  <a:pt x="1066" y="690"/>
                  <a:pt x="1135" y="635"/>
                  <a:pt x="1214" y="573"/>
                </a:cubicBezTo>
                <a:cubicBezTo>
                  <a:pt x="1293" y="511"/>
                  <a:pt x="1384" y="422"/>
                  <a:pt x="1454" y="363"/>
                </a:cubicBezTo>
                <a:cubicBezTo>
                  <a:pt x="1524" y="304"/>
                  <a:pt x="1573" y="263"/>
                  <a:pt x="1634" y="219"/>
                </a:cubicBezTo>
                <a:cubicBezTo>
                  <a:pt x="1695" y="175"/>
                  <a:pt x="1756" y="132"/>
                  <a:pt x="1820" y="99"/>
                </a:cubicBezTo>
                <a:cubicBezTo>
                  <a:pt x="1884" y="66"/>
                  <a:pt x="1926" y="37"/>
                  <a:pt x="2018" y="21"/>
                </a:cubicBezTo>
                <a:cubicBezTo>
                  <a:pt x="2110" y="5"/>
                  <a:pt x="2262" y="0"/>
                  <a:pt x="2372" y="3"/>
                </a:cubicBezTo>
                <a:cubicBezTo>
                  <a:pt x="2482" y="6"/>
                  <a:pt x="2614" y="31"/>
                  <a:pt x="2678" y="39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4" name="Freeform 26"/>
          <p:cNvSpPr>
            <a:spLocks/>
          </p:cNvSpPr>
          <p:nvPr/>
        </p:nvSpPr>
        <p:spPr bwMode="auto">
          <a:xfrm>
            <a:off x="1416050" y="1665288"/>
            <a:ext cx="4524375" cy="1431925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126" y="667"/>
              </a:cxn>
              <a:cxn ang="0">
                <a:pos x="300" y="827"/>
              </a:cxn>
              <a:cxn ang="0">
                <a:pos x="546" y="895"/>
              </a:cxn>
              <a:cxn ang="0">
                <a:pos x="798" y="871"/>
              </a:cxn>
              <a:cxn ang="0">
                <a:pos x="1092" y="811"/>
              </a:cxn>
              <a:cxn ang="0">
                <a:pos x="1338" y="697"/>
              </a:cxn>
              <a:cxn ang="0">
                <a:pos x="1584" y="481"/>
              </a:cxn>
              <a:cxn ang="0">
                <a:pos x="1794" y="265"/>
              </a:cxn>
              <a:cxn ang="0">
                <a:pos x="1950" y="151"/>
              </a:cxn>
              <a:cxn ang="0">
                <a:pos x="2160" y="25"/>
              </a:cxn>
              <a:cxn ang="0">
                <a:pos x="2388" y="1"/>
              </a:cxn>
              <a:cxn ang="0">
                <a:pos x="2598" y="25"/>
              </a:cxn>
              <a:cxn ang="0">
                <a:pos x="2850" y="61"/>
              </a:cxn>
            </a:cxnLst>
            <a:rect l="0" t="0" r="r" b="b"/>
            <a:pathLst>
              <a:path w="2850" h="902">
                <a:moveTo>
                  <a:pt x="0" y="499"/>
                </a:moveTo>
                <a:cubicBezTo>
                  <a:pt x="21" y="527"/>
                  <a:pt x="76" y="612"/>
                  <a:pt x="126" y="667"/>
                </a:cubicBezTo>
                <a:cubicBezTo>
                  <a:pt x="176" y="722"/>
                  <a:pt x="230" y="789"/>
                  <a:pt x="300" y="827"/>
                </a:cubicBezTo>
                <a:cubicBezTo>
                  <a:pt x="370" y="865"/>
                  <a:pt x="463" y="888"/>
                  <a:pt x="546" y="895"/>
                </a:cubicBezTo>
                <a:cubicBezTo>
                  <a:pt x="629" y="902"/>
                  <a:pt x="707" y="885"/>
                  <a:pt x="798" y="871"/>
                </a:cubicBezTo>
                <a:cubicBezTo>
                  <a:pt x="889" y="857"/>
                  <a:pt x="1002" y="840"/>
                  <a:pt x="1092" y="811"/>
                </a:cubicBezTo>
                <a:cubicBezTo>
                  <a:pt x="1182" y="782"/>
                  <a:pt x="1256" y="752"/>
                  <a:pt x="1338" y="697"/>
                </a:cubicBezTo>
                <a:cubicBezTo>
                  <a:pt x="1420" y="642"/>
                  <a:pt x="1508" y="553"/>
                  <a:pt x="1584" y="481"/>
                </a:cubicBezTo>
                <a:cubicBezTo>
                  <a:pt x="1660" y="409"/>
                  <a:pt x="1733" y="320"/>
                  <a:pt x="1794" y="265"/>
                </a:cubicBezTo>
                <a:cubicBezTo>
                  <a:pt x="1855" y="210"/>
                  <a:pt x="1889" y="191"/>
                  <a:pt x="1950" y="151"/>
                </a:cubicBezTo>
                <a:cubicBezTo>
                  <a:pt x="2011" y="111"/>
                  <a:pt x="2087" y="50"/>
                  <a:pt x="2160" y="25"/>
                </a:cubicBezTo>
                <a:cubicBezTo>
                  <a:pt x="2233" y="0"/>
                  <a:pt x="2315" y="1"/>
                  <a:pt x="2388" y="1"/>
                </a:cubicBezTo>
                <a:cubicBezTo>
                  <a:pt x="2461" y="1"/>
                  <a:pt x="2521" y="15"/>
                  <a:pt x="2598" y="25"/>
                </a:cubicBezTo>
                <a:cubicBezTo>
                  <a:pt x="2675" y="35"/>
                  <a:pt x="2808" y="55"/>
                  <a:pt x="2850" y="61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5" name="Freeform 27"/>
          <p:cNvSpPr>
            <a:spLocks/>
          </p:cNvSpPr>
          <p:nvPr/>
        </p:nvSpPr>
        <p:spPr bwMode="auto">
          <a:xfrm>
            <a:off x="3563938" y="1751013"/>
            <a:ext cx="831850" cy="641350"/>
          </a:xfrm>
          <a:custGeom>
            <a:avLst/>
            <a:gdLst/>
            <a:ahLst/>
            <a:cxnLst>
              <a:cxn ang="0">
                <a:pos x="443" y="33"/>
              </a:cxn>
              <a:cxn ang="0">
                <a:pos x="339" y="1"/>
              </a:cxn>
              <a:cxn ang="0">
                <a:pos x="199" y="25"/>
              </a:cxn>
              <a:cxn ang="0">
                <a:pos x="87" y="145"/>
              </a:cxn>
              <a:cxn ang="0">
                <a:pos x="19" y="293"/>
              </a:cxn>
              <a:cxn ang="0">
                <a:pos x="31" y="393"/>
              </a:cxn>
              <a:cxn ang="0">
                <a:pos x="207" y="357"/>
              </a:cxn>
              <a:cxn ang="0">
                <a:pos x="435" y="253"/>
              </a:cxn>
              <a:cxn ang="0">
                <a:pos x="523" y="109"/>
              </a:cxn>
              <a:cxn ang="0">
                <a:pos x="443" y="33"/>
              </a:cxn>
            </a:cxnLst>
            <a:rect l="0" t="0" r="r" b="b"/>
            <a:pathLst>
              <a:path w="524" h="404">
                <a:moveTo>
                  <a:pt x="443" y="33"/>
                </a:moveTo>
                <a:cubicBezTo>
                  <a:pt x="412" y="15"/>
                  <a:pt x="380" y="2"/>
                  <a:pt x="339" y="1"/>
                </a:cubicBezTo>
                <a:cubicBezTo>
                  <a:pt x="298" y="0"/>
                  <a:pt x="241" y="1"/>
                  <a:pt x="199" y="25"/>
                </a:cubicBezTo>
                <a:cubicBezTo>
                  <a:pt x="157" y="49"/>
                  <a:pt x="117" y="100"/>
                  <a:pt x="87" y="145"/>
                </a:cubicBezTo>
                <a:cubicBezTo>
                  <a:pt x="57" y="190"/>
                  <a:pt x="28" y="252"/>
                  <a:pt x="19" y="293"/>
                </a:cubicBezTo>
                <a:cubicBezTo>
                  <a:pt x="10" y="334"/>
                  <a:pt x="0" y="382"/>
                  <a:pt x="31" y="393"/>
                </a:cubicBezTo>
                <a:cubicBezTo>
                  <a:pt x="62" y="404"/>
                  <a:pt x="140" y="380"/>
                  <a:pt x="207" y="357"/>
                </a:cubicBezTo>
                <a:cubicBezTo>
                  <a:pt x="274" y="334"/>
                  <a:pt x="382" y="294"/>
                  <a:pt x="435" y="253"/>
                </a:cubicBezTo>
                <a:cubicBezTo>
                  <a:pt x="488" y="212"/>
                  <a:pt x="522" y="146"/>
                  <a:pt x="523" y="109"/>
                </a:cubicBezTo>
                <a:cubicBezTo>
                  <a:pt x="524" y="72"/>
                  <a:pt x="478" y="54"/>
                  <a:pt x="443" y="33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6" name="Freeform 28"/>
          <p:cNvSpPr>
            <a:spLocks/>
          </p:cNvSpPr>
          <p:nvPr/>
        </p:nvSpPr>
        <p:spPr bwMode="auto">
          <a:xfrm>
            <a:off x="3032125" y="1470025"/>
            <a:ext cx="1878013" cy="1274763"/>
          </a:xfrm>
          <a:custGeom>
            <a:avLst/>
            <a:gdLst/>
            <a:ahLst/>
            <a:cxnLst>
              <a:cxn ang="0">
                <a:pos x="992" y="69"/>
              </a:cxn>
              <a:cxn ang="0">
                <a:pos x="812" y="13"/>
              </a:cxn>
              <a:cxn ang="0">
                <a:pos x="638" y="2"/>
              </a:cxn>
              <a:cxn ang="0">
                <a:pos x="477" y="25"/>
              </a:cxn>
              <a:cxn ang="0">
                <a:pos x="358" y="107"/>
              </a:cxn>
              <a:cxn ang="0">
                <a:pos x="218" y="262"/>
              </a:cxn>
              <a:cxn ang="0">
                <a:pos x="118" y="438"/>
              </a:cxn>
              <a:cxn ang="0">
                <a:pos x="38" y="650"/>
              </a:cxn>
              <a:cxn ang="0">
                <a:pos x="66" y="782"/>
              </a:cxn>
              <a:cxn ang="0">
                <a:pos x="432" y="777"/>
              </a:cxn>
              <a:cxn ang="0">
                <a:pos x="768" y="653"/>
              </a:cxn>
              <a:cxn ang="0">
                <a:pos x="1030" y="478"/>
              </a:cxn>
              <a:cxn ang="0">
                <a:pos x="1174" y="262"/>
              </a:cxn>
              <a:cxn ang="0">
                <a:pos x="1082" y="134"/>
              </a:cxn>
              <a:cxn ang="0">
                <a:pos x="992" y="69"/>
              </a:cxn>
            </a:cxnLst>
            <a:rect l="0" t="0" r="r" b="b"/>
            <a:pathLst>
              <a:path w="1183" h="803">
                <a:moveTo>
                  <a:pt x="992" y="69"/>
                </a:moveTo>
                <a:cubicBezTo>
                  <a:pt x="947" y="48"/>
                  <a:pt x="871" y="24"/>
                  <a:pt x="812" y="13"/>
                </a:cubicBezTo>
                <a:cubicBezTo>
                  <a:pt x="753" y="2"/>
                  <a:pt x="694" y="0"/>
                  <a:pt x="638" y="2"/>
                </a:cubicBezTo>
                <a:cubicBezTo>
                  <a:pt x="582" y="4"/>
                  <a:pt x="524" y="8"/>
                  <a:pt x="477" y="25"/>
                </a:cubicBezTo>
                <a:cubicBezTo>
                  <a:pt x="430" y="42"/>
                  <a:pt x="401" y="68"/>
                  <a:pt x="358" y="107"/>
                </a:cubicBezTo>
                <a:cubicBezTo>
                  <a:pt x="315" y="146"/>
                  <a:pt x="258" y="207"/>
                  <a:pt x="218" y="262"/>
                </a:cubicBezTo>
                <a:cubicBezTo>
                  <a:pt x="178" y="317"/>
                  <a:pt x="148" y="373"/>
                  <a:pt x="118" y="438"/>
                </a:cubicBezTo>
                <a:cubicBezTo>
                  <a:pt x="88" y="503"/>
                  <a:pt x="47" y="593"/>
                  <a:pt x="38" y="650"/>
                </a:cubicBezTo>
                <a:cubicBezTo>
                  <a:pt x="29" y="707"/>
                  <a:pt x="0" y="761"/>
                  <a:pt x="66" y="782"/>
                </a:cubicBezTo>
                <a:cubicBezTo>
                  <a:pt x="132" y="803"/>
                  <a:pt x="315" y="798"/>
                  <a:pt x="432" y="777"/>
                </a:cubicBezTo>
                <a:cubicBezTo>
                  <a:pt x="549" y="756"/>
                  <a:pt x="669" y="703"/>
                  <a:pt x="768" y="653"/>
                </a:cubicBezTo>
                <a:cubicBezTo>
                  <a:pt x="867" y="603"/>
                  <a:pt x="962" y="543"/>
                  <a:pt x="1030" y="478"/>
                </a:cubicBezTo>
                <a:cubicBezTo>
                  <a:pt x="1098" y="413"/>
                  <a:pt x="1165" y="319"/>
                  <a:pt x="1174" y="262"/>
                </a:cubicBezTo>
                <a:cubicBezTo>
                  <a:pt x="1183" y="205"/>
                  <a:pt x="1112" y="166"/>
                  <a:pt x="1082" y="134"/>
                </a:cubicBezTo>
                <a:cubicBezTo>
                  <a:pt x="1052" y="102"/>
                  <a:pt x="1011" y="83"/>
                  <a:pt x="992" y="6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7" name="Freeform 29"/>
          <p:cNvSpPr>
            <a:spLocks/>
          </p:cNvSpPr>
          <p:nvPr/>
        </p:nvSpPr>
        <p:spPr bwMode="auto">
          <a:xfrm>
            <a:off x="2471738" y="1001713"/>
            <a:ext cx="3200400" cy="2165350"/>
          </a:xfrm>
          <a:custGeom>
            <a:avLst/>
            <a:gdLst/>
            <a:ahLst/>
            <a:cxnLst>
              <a:cxn ang="0">
                <a:pos x="1650" y="149"/>
              </a:cxn>
              <a:cxn ang="0">
                <a:pos x="1379" y="53"/>
              </a:cxn>
              <a:cxn ang="0">
                <a:pos x="1043" y="1"/>
              </a:cxn>
              <a:cxn ang="0">
                <a:pos x="775" y="57"/>
              </a:cxn>
              <a:cxn ang="0">
                <a:pos x="523" y="245"/>
              </a:cxn>
              <a:cxn ang="0">
                <a:pos x="291" y="497"/>
              </a:cxn>
              <a:cxn ang="0">
                <a:pos x="155" y="741"/>
              </a:cxn>
              <a:cxn ang="0">
                <a:pos x="67" y="941"/>
              </a:cxn>
              <a:cxn ang="0">
                <a:pos x="31" y="1085"/>
              </a:cxn>
              <a:cxn ang="0">
                <a:pos x="39" y="1237"/>
              </a:cxn>
              <a:cxn ang="0">
                <a:pos x="263" y="1309"/>
              </a:cxn>
              <a:cxn ang="0">
                <a:pos x="695" y="1341"/>
              </a:cxn>
              <a:cxn ang="0">
                <a:pos x="1267" y="1169"/>
              </a:cxn>
              <a:cxn ang="0">
                <a:pos x="1755" y="877"/>
              </a:cxn>
              <a:cxn ang="0">
                <a:pos x="1979" y="653"/>
              </a:cxn>
              <a:cxn ang="0">
                <a:pos x="1975" y="449"/>
              </a:cxn>
              <a:cxn ang="0">
                <a:pos x="1851" y="269"/>
              </a:cxn>
              <a:cxn ang="0">
                <a:pos x="1650" y="149"/>
              </a:cxn>
            </a:cxnLst>
            <a:rect l="0" t="0" r="r" b="b"/>
            <a:pathLst>
              <a:path w="2016" h="1364">
                <a:moveTo>
                  <a:pt x="1650" y="149"/>
                </a:moveTo>
                <a:cubicBezTo>
                  <a:pt x="1579" y="115"/>
                  <a:pt x="1480" y="78"/>
                  <a:pt x="1379" y="53"/>
                </a:cubicBezTo>
                <a:cubicBezTo>
                  <a:pt x="1278" y="28"/>
                  <a:pt x="1144" y="0"/>
                  <a:pt x="1043" y="1"/>
                </a:cubicBezTo>
                <a:cubicBezTo>
                  <a:pt x="942" y="2"/>
                  <a:pt x="862" y="16"/>
                  <a:pt x="775" y="57"/>
                </a:cubicBezTo>
                <a:cubicBezTo>
                  <a:pt x="688" y="98"/>
                  <a:pt x="604" y="172"/>
                  <a:pt x="523" y="245"/>
                </a:cubicBezTo>
                <a:cubicBezTo>
                  <a:pt x="442" y="318"/>
                  <a:pt x="352" y="414"/>
                  <a:pt x="291" y="497"/>
                </a:cubicBezTo>
                <a:cubicBezTo>
                  <a:pt x="230" y="580"/>
                  <a:pt x="192" y="667"/>
                  <a:pt x="155" y="741"/>
                </a:cubicBezTo>
                <a:cubicBezTo>
                  <a:pt x="118" y="815"/>
                  <a:pt x="88" y="884"/>
                  <a:pt x="67" y="941"/>
                </a:cubicBezTo>
                <a:cubicBezTo>
                  <a:pt x="46" y="998"/>
                  <a:pt x="36" y="1036"/>
                  <a:pt x="31" y="1085"/>
                </a:cubicBezTo>
                <a:cubicBezTo>
                  <a:pt x="26" y="1134"/>
                  <a:pt x="0" y="1200"/>
                  <a:pt x="39" y="1237"/>
                </a:cubicBezTo>
                <a:cubicBezTo>
                  <a:pt x="78" y="1274"/>
                  <a:pt x="154" y="1292"/>
                  <a:pt x="263" y="1309"/>
                </a:cubicBezTo>
                <a:cubicBezTo>
                  <a:pt x="372" y="1326"/>
                  <a:pt x="528" y="1364"/>
                  <a:pt x="695" y="1341"/>
                </a:cubicBezTo>
                <a:cubicBezTo>
                  <a:pt x="862" y="1318"/>
                  <a:pt x="1090" y="1246"/>
                  <a:pt x="1267" y="1169"/>
                </a:cubicBezTo>
                <a:cubicBezTo>
                  <a:pt x="1444" y="1092"/>
                  <a:pt x="1636" y="963"/>
                  <a:pt x="1755" y="877"/>
                </a:cubicBezTo>
                <a:cubicBezTo>
                  <a:pt x="1874" y="791"/>
                  <a:pt x="1942" y="724"/>
                  <a:pt x="1979" y="653"/>
                </a:cubicBezTo>
                <a:cubicBezTo>
                  <a:pt x="2016" y="582"/>
                  <a:pt x="1996" y="513"/>
                  <a:pt x="1975" y="449"/>
                </a:cubicBezTo>
                <a:cubicBezTo>
                  <a:pt x="1954" y="385"/>
                  <a:pt x="1905" y="319"/>
                  <a:pt x="1851" y="269"/>
                </a:cubicBezTo>
                <a:cubicBezTo>
                  <a:pt x="1797" y="219"/>
                  <a:pt x="1692" y="174"/>
                  <a:pt x="1650" y="149"/>
                </a:cubicBezTo>
                <a:close/>
              </a:path>
            </a:pathLst>
          </a:custGeom>
          <a:noFill/>
          <a:ln w="127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8" name="Freeform 30"/>
          <p:cNvSpPr>
            <a:spLocks/>
          </p:cNvSpPr>
          <p:nvPr/>
        </p:nvSpPr>
        <p:spPr bwMode="auto">
          <a:xfrm flipH="1">
            <a:off x="4159250" y="1600200"/>
            <a:ext cx="457200" cy="152400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19" name="Freeform 31"/>
          <p:cNvSpPr>
            <a:spLocks/>
          </p:cNvSpPr>
          <p:nvPr/>
        </p:nvSpPr>
        <p:spPr bwMode="auto">
          <a:xfrm>
            <a:off x="2863850" y="2119313"/>
            <a:ext cx="112713" cy="471487"/>
          </a:xfrm>
          <a:custGeom>
            <a:avLst/>
            <a:gdLst/>
            <a:ahLst/>
            <a:cxnLst>
              <a:cxn ang="0">
                <a:pos x="71" y="0"/>
              </a:cxn>
              <a:cxn ang="0">
                <a:pos x="0" y="297"/>
              </a:cxn>
            </a:cxnLst>
            <a:rect l="0" t="0" r="r" b="b"/>
            <a:pathLst>
              <a:path w="71" h="297">
                <a:moveTo>
                  <a:pt x="71" y="0"/>
                </a:moveTo>
                <a:lnTo>
                  <a:pt x="0" y="297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0" name="Freeform 32"/>
          <p:cNvSpPr>
            <a:spLocks/>
          </p:cNvSpPr>
          <p:nvPr/>
        </p:nvSpPr>
        <p:spPr bwMode="auto">
          <a:xfrm>
            <a:off x="1949450" y="2057400"/>
            <a:ext cx="1981200" cy="9271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92" y="576"/>
              </a:cxn>
              <a:cxn ang="0">
                <a:pos x="384" y="528"/>
              </a:cxn>
              <a:cxn ang="0">
                <a:pos x="624" y="432"/>
              </a:cxn>
              <a:cxn ang="0">
                <a:pos x="912" y="288"/>
              </a:cxn>
              <a:cxn ang="0">
                <a:pos x="1104" y="144"/>
              </a:cxn>
              <a:cxn ang="0">
                <a:pos x="1248" y="0"/>
              </a:cxn>
            </a:cxnLst>
            <a:rect l="0" t="0" r="r" b="b"/>
            <a:pathLst>
              <a:path w="1248" h="584">
                <a:moveTo>
                  <a:pt x="0" y="576"/>
                </a:moveTo>
                <a:cubicBezTo>
                  <a:pt x="64" y="580"/>
                  <a:pt x="128" y="584"/>
                  <a:pt x="192" y="576"/>
                </a:cubicBezTo>
                <a:cubicBezTo>
                  <a:pt x="256" y="568"/>
                  <a:pt x="312" y="552"/>
                  <a:pt x="384" y="528"/>
                </a:cubicBezTo>
                <a:cubicBezTo>
                  <a:pt x="456" y="504"/>
                  <a:pt x="536" y="472"/>
                  <a:pt x="624" y="432"/>
                </a:cubicBezTo>
                <a:cubicBezTo>
                  <a:pt x="712" y="392"/>
                  <a:pt x="832" y="336"/>
                  <a:pt x="912" y="288"/>
                </a:cubicBezTo>
                <a:cubicBezTo>
                  <a:pt x="992" y="240"/>
                  <a:pt x="1048" y="192"/>
                  <a:pt x="1104" y="144"/>
                </a:cubicBezTo>
                <a:cubicBezTo>
                  <a:pt x="1160" y="96"/>
                  <a:pt x="1224" y="24"/>
                  <a:pt x="1248" y="0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1" name="Freeform 33"/>
          <p:cNvSpPr>
            <a:spLocks/>
          </p:cNvSpPr>
          <p:nvPr/>
        </p:nvSpPr>
        <p:spPr bwMode="auto">
          <a:xfrm>
            <a:off x="3930650" y="1879600"/>
            <a:ext cx="1905000" cy="17780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192" y="64"/>
              </a:cxn>
              <a:cxn ang="0">
                <a:pos x="480" y="16"/>
              </a:cxn>
              <a:cxn ang="0">
                <a:pos x="816" y="16"/>
              </a:cxn>
              <a:cxn ang="0">
                <a:pos x="1200" y="112"/>
              </a:cxn>
            </a:cxnLst>
            <a:rect l="0" t="0" r="r" b="b"/>
            <a:pathLst>
              <a:path w="1200" h="112">
                <a:moveTo>
                  <a:pt x="0" y="112"/>
                </a:moveTo>
                <a:cubicBezTo>
                  <a:pt x="32" y="104"/>
                  <a:pt x="112" y="80"/>
                  <a:pt x="192" y="64"/>
                </a:cubicBezTo>
                <a:cubicBezTo>
                  <a:pt x="272" y="48"/>
                  <a:pt x="376" y="24"/>
                  <a:pt x="480" y="16"/>
                </a:cubicBezTo>
                <a:cubicBezTo>
                  <a:pt x="584" y="8"/>
                  <a:pt x="696" y="0"/>
                  <a:pt x="816" y="16"/>
                </a:cubicBezTo>
                <a:cubicBezTo>
                  <a:pt x="936" y="32"/>
                  <a:pt x="1068" y="72"/>
                  <a:pt x="1200" y="11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2" name="AutoShape 34"/>
          <p:cNvSpPr>
            <a:spLocks noChangeArrowheads="1"/>
          </p:cNvSpPr>
          <p:nvPr/>
        </p:nvSpPr>
        <p:spPr bwMode="auto">
          <a:xfrm rot="-11928713">
            <a:off x="2711450" y="2819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3" name="AutoShape 35"/>
          <p:cNvSpPr>
            <a:spLocks noChangeArrowheads="1"/>
          </p:cNvSpPr>
          <p:nvPr/>
        </p:nvSpPr>
        <p:spPr bwMode="auto">
          <a:xfrm rot="-12965603">
            <a:off x="3473450" y="2438400"/>
            <a:ext cx="152400" cy="152400"/>
          </a:xfrm>
          <a:prstGeom prst="flowChartExtra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4" name="AutoShape 36"/>
          <p:cNvSpPr>
            <a:spLocks noChangeArrowheads="1"/>
          </p:cNvSpPr>
          <p:nvPr/>
        </p:nvSpPr>
        <p:spPr bwMode="auto">
          <a:xfrm rot="-6010530">
            <a:off x="4497388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5" name="AutoShape 37"/>
          <p:cNvSpPr>
            <a:spLocks noChangeArrowheads="1"/>
          </p:cNvSpPr>
          <p:nvPr/>
        </p:nvSpPr>
        <p:spPr bwMode="auto">
          <a:xfrm rot="-4967267">
            <a:off x="5337175" y="1793875"/>
            <a:ext cx="82550" cy="152400"/>
          </a:xfrm>
          <a:prstGeom prst="flowChartDelay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26" name="Text Box 38"/>
          <p:cNvSpPr txBox="1">
            <a:spLocks noChangeArrowheads="1"/>
          </p:cNvSpPr>
          <p:nvPr/>
        </p:nvSpPr>
        <p:spPr bwMode="auto">
          <a:xfrm>
            <a:off x="1187450" y="2181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27" name="Text Box 39"/>
          <p:cNvSpPr txBox="1">
            <a:spLocks noChangeArrowheads="1"/>
          </p:cNvSpPr>
          <p:nvPr/>
        </p:nvSpPr>
        <p:spPr bwMode="auto">
          <a:xfrm>
            <a:off x="1339850" y="14192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28" name="Text Box 40"/>
          <p:cNvSpPr txBox="1">
            <a:spLocks noChangeArrowheads="1"/>
          </p:cNvSpPr>
          <p:nvPr/>
        </p:nvSpPr>
        <p:spPr bwMode="auto">
          <a:xfrm>
            <a:off x="1644650" y="9144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29" name="Text Box 41"/>
          <p:cNvSpPr txBox="1">
            <a:spLocks noChangeArrowheads="1"/>
          </p:cNvSpPr>
          <p:nvPr/>
        </p:nvSpPr>
        <p:spPr bwMode="auto">
          <a:xfrm>
            <a:off x="5911850" y="1600200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552</a:t>
            </a:r>
          </a:p>
        </p:txBody>
      </p:sp>
      <p:sp>
        <p:nvSpPr>
          <p:cNvPr id="3314730" name="Text Box 42"/>
          <p:cNvSpPr txBox="1">
            <a:spLocks noChangeArrowheads="1"/>
          </p:cNvSpPr>
          <p:nvPr/>
        </p:nvSpPr>
        <p:spPr bwMode="auto">
          <a:xfrm>
            <a:off x="5911850" y="1266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546</a:t>
            </a:r>
          </a:p>
        </p:txBody>
      </p:sp>
      <p:sp>
        <p:nvSpPr>
          <p:cNvPr id="3314731" name="Text Box 43"/>
          <p:cNvSpPr txBox="1">
            <a:spLocks noChangeArrowheads="1"/>
          </p:cNvSpPr>
          <p:nvPr/>
        </p:nvSpPr>
        <p:spPr bwMode="auto">
          <a:xfrm>
            <a:off x="5835650" y="885825"/>
            <a:ext cx="533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540</a:t>
            </a:r>
          </a:p>
        </p:txBody>
      </p:sp>
      <p:sp>
        <p:nvSpPr>
          <p:cNvPr id="3314732" name="Freeform 44"/>
          <p:cNvSpPr>
            <a:spLocks/>
          </p:cNvSpPr>
          <p:nvPr/>
        </p:nvSpPr>
        <p:spPr bwMode="auto">
          <a:xfrm>
            <a:off x="3411538" y="1814513"/>
            <a:ext cx="138112" cy="479425"/>
          </a:xfrm>
          <a:custGeom>
            <a:avLst/>
            <a:gdLst/>
            <a:ahLst/>
            <a:cxnLst>
              <a:cxn ang="0">
                <a:pos x="87" y="0"/>
              </a:cxn>
              <a:cxn ang="0">
                <a:pos x="0" y="302"/>
              </a:cxn>
            </a:cxnLst>
            <a:rect l="0" t="0" r="r" b="b"/>
            <a:pathLst>
              <a:path w="87" h="302">
                <a:moveTo>
                  <a:pt x="87" y="0"/>
                </a:moveTo>
                <a:lnTo>
                  <a:pt x="0" y="302"/>
                </a:lnTo>
              </a:path>
            </a:pathLst>
          </a:cu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3" name="Freeform 45"/>
          <p:cNvSpPr>
            <a:spLocks/>
          </p:cNvSpPr>
          <p:nvPr/>
        </p:nvSpPr>
        <p:spPr bwMode="auto">
          <a:xfrm flipH="1">
            <a:off x="4692650" y="1295400"/>
            <a:ext cx="457200" cy="312738"/>
          </a:xfrm>
          <a:custGeom>
            <a:avLst/>
            <a:gdLst/>
            <a:ahLst/>
            <a:cxnLst>
              <a:cxn ang="0">
                <a:pos x="0" y="293"/>
              </a:cxn>
              <a:cxn ang="0">
                <a:pos x="23" y="0"/>
              </a:cxn>
            </a:cxnLst>
            <a:rect l="0" t="0" r="r" b="b"/>
            <a:pathLst>
              <a:path w="23" h="293">
                <a:moveTo>
                  <a:pt x="0" y="293"/>
                </a:moveTo>
                <a:lnTo>
                  <a:pt x="23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90488" tIns="44450" rIns="90488" bIns="4445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14734" name="Text Box 46"/>
          <p:cNvSpPr txBox="1">
            <a:spLocks noChangeArrowheads="1"/>
          </p:cNvSpPr>
          <p:nvPr/>
        </p:nvSpPr>
        <p:spPr bwMode="auto">
          <a:xfrm>
            <a:off x="3321050" y="1676400"/>
            <a:ext cx="12954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</a:t>
            </a:r>
          </a:p>
        </p:txBody>
      </p:sp>
      <p:sp>
        <p:nvSpPr>
          <p:cNvPr id="3314735" name="Rectangle 47"/>
          <p:cNvSpPr>
            <a:spLocks noChangeArrowheads="1"/>
          </p:cNvSpPr>
          <p:nvPr/>
        </p:nvSpPr>
        <p:spPr bwMode="auto">
          <a:xfrm>
            <a:off x="533400" y="90488"/>
            <a:ext cx="80772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5" tIns="44449" rIns="90485" bIns="44449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Sutcliffe-Petterssen “Self Development”</a:t>
            </a:r>
          </a:p>
        </p:txBody>
      </p:sp>
      <p:sp>
        <p:nvSpPr>
          <p:cNvPr id="3314736" name="Line 48"/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12700">
            <a:solidFill>
              <a:srgbClr val="06942B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8DF30-9470-9345-A16A-F13D2601B0F0}"/>
              </a:ext>
            </a:extLst>
          </p:cNvPr>
          <p:cNvSpPr txBox="1"/>
          <p:nvPr/>
        </p:nvSpPr>
        <p:spPr>
          <a:xfrm>
            <a:off x="6018663" y="2688609"/>
            <a:ext cx="219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advection causes…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…</a:t>
            </a:r>
            <a:r>
              <a:rPr lang="en-US" u="sng" dirty="0">
                <a:solidFill>
                  <a:srgbClr val="7030A0"/>
                </a:solidFill>
              </a:rPr>
              <a:t>strengthening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1571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1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1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4691" grpId="0" animBg="1"/>
      <p:bldP spid="3314693" grpId="0"/>
      <p:bldP spid="3314694" grpId="0"/>
      <p:bldP spid="3314696" grpId="0" animBg="1"/>
      <p:bldP spid="3314697" grpId="0" animBg="1"/>
      <p:bldP spid="3314705" grpId="0"/>
      <p:bldP spid="3314706" grpId="0"/>
      <p:bldP spid="3314710" grpId="0" animBg="1"/>
      <p:bldP spid="33147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8925-C48E-694F-ABD0-ADFD897C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combining of eq’n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525F-1F8C-304F-BF8F-F23C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equations written down</a:t>
            </a:r>
          </a:p>
          <a:p>
            <a:endParaRPr lang="en-US" dirty="0"/>
          </a:p>
          <a:p>
            <a:r>
              <a:rPr lang="en-US" dirty="0"/>
              <a:t>But how do the terms light up in the development of relevant systems?</a:t>
            </a:r>
          </a:p>
          <a:p>
            <a:pPr lvl="1"/>
            <a:r>
              <a:rPr lang="en-US" dirty="0"/>
              <a:t>warm core cyclone</a:t>
            </a:r>
          </a:p>
          <a:p>
            <a:pPr lvl="1"/>
            <a:r>
              <a:rPr lang="en-US" dirty="0"/>
              <a:t>cool core cyclone</a:t>
            </a:r>
          </a:p>
        </p:txBody>
      </p:sp>
    </p:spTree>
    <p:extLst>
      <p:ext uri="{BB962C8B-B14F-4D97-AF65-F5344CB8AC3E}">
        <p14:creationId xmlns:p14="http://schemas.microsoft.com/office/powerpoint/2010/main" val="144416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multi-dimensional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T(</a:t>
            </a:r>
            <a:r>
              <a:rPr lang="en-US" dirty="0" err="1"/>
              <a:t>x,y,z,t</a:t>
            </a:r>
            <a:r>
              <a:rPr lang="en-US" dirty="0"/>
              <a:t>), etc. </a:t>
            </a:r>
          </a:p>
          <a:p>
            <a:endParaRPr lang="en-US" dirty="0"/>
          </a:p>
          <a:p>
            <a:r>
              <a:rPr lang="en-US" dirty="0"/>
              <a:t>the 4 partial derivatives are obvious: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712B2-E685-3240-AABB-5134E30E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3657600"/>
            <a:ext cx="8834810" cy="9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3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err="1">
                <a:sym typeface="Wingdings" pitchFamily="2" charset="2"/>
              </a:rPr>
              <a:t>evap</a:t>
            </a:r>
            <a:r>
              <a:rPr lang="en-US" dirty="0">
                <a:sym typeface="Wingdings" pitchFamily="2" charset="2"/>
              </a:rPr>
              <a:t>)</a:t>
            </a:r>
            <a:r>
              <a:rPr lang="en-US" dirty="0"/>
              <a:t>, air cools by IR</a:t>
            </a:r>
          </a:p>
          <a:p>
            <a:pPr marL="914400" lvl="1" indent="-514350"/>
            <a:r>
              <a:rPr lang="en-US" i="1" dirty="0"/>
              <a:t>troposphere cools 1-2 K/day ~ 150 W m</a:t>
            </a:r>
            <a:r>
              <a:rPr lang="en-US" i="1" baseline="30000" dirty="0"/>
              <a:t>-2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Tropics warmed by latent heat release in rain</a:t>
            </a:r>
          </a:p>
          <a:p>
            <a:pPr marL="914400" lvl="1" indent="-514350"/>
            <a:r>
              <a:rPr lang="en-US" dirty="0">
                <a:solidFill>
                  <a:srgbClr val="FF0000"/>
                </a:solidFill>
              </a:rPr>
              <a:t>~ 150 W m</a:t>
            </a:r>
            <a:r>
              <a:rPr lang="en-US" baseline="30000" dirty="0">
                <a:solidFill>
                  <a:srgbClr val="FF0000"/>
                </a:solidFill>
              </a:rPr>
              <a:t>-2 </a:t>
            </a:r>
            <a:r>
              <a:rPr lang="en-US" dirty="0">
                <a:solidFill>
                  <a:srgbClr val="FF0000"/>
                </a:solidFill>
              </a:rPr>
              <a:t>or 3-4 mm/d of P=E </a:t>
            </a:r>
          </a:p>
          <a:p>
            <a:pPr marL="1314450" lvl="2" indent="-514350"/>
            <a:r>
              <a:rPr lang="en-US" dirty="0">
                <a:solidFill>
                  <a:srgbClr val="FF0000"/>
                </a:solidFill>
              </a:rPr>
              <a:t>localized in hot spots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warm core cyclones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Poles: no sun, </a:t>
            </a:r>
            <a:r>
              <a:rPr lang="en-US" dirty="0" err="1"/>
              <a:t>cooold</a:t>
            </a:r>
            <a:r>
              <a:rPr lang="en-US" dirty="0"/>
              <a:t> troposphere in winter</a:t>
            </a:r>
          </a:p>
          <a:p>
            <a:pPr marL="914400" lvl="1" indent="-514350"/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rgbClr val="FF0000"/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causes increased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heated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hot column pushes wind outward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4. Surface pressure drops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Dp/Dt; Holton eq. 3.44)</a:t>
            </a:r>
            <a:endParaRPr lang="en-US" sz="3200" b="1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causes </a:t>
              </a: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T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to increase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Low 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hot column pulls wind inward</a:t>
            </a: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6. Hot air rises (finally!)</a:t>
            </a:r>
            <a:endParaRPr lang="en-US" sz="3200" b="1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286000" y="1447800"/>
            <a:ext cx="411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324600" y="11430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7413" name="TextBox 9"/>
          <p:cNvSpPr txBox="1">
            <a:spLocks noChangeArrowheads="1"/>
          </p:cNvSpPr>
          <p:nvPr/>
        </p:nvSpPr>
        <p:spPr bwMode="auto">
          <a:xfrm>
            <a:off x="1951038" y="2209800"/>
            <a:ext cx="1554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1. 200 mb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surface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bulges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upward</a:t>
            </a:r>
          </a:p>
        </p:txBody>
      </p:sp>
      <p:cxnSp>
        <p:nvCxnSpPr>
          <p:cNvPr id="17414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Warmed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thicker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0. Heating (maybe latent heating by condensation in a patch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of convection over warm water someplace)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304800" y="11430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13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ight Arrow 8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9460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7391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3. Mass removal and 4. surface pressure drop</a:t>
            </a:r>
          </a:p>
        </p:txBody>
      </p: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Right Arrow 14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6" name="Curved Connector 15"/>
          <p:cNvCxnSpPr>
            <a:cxnSpLocks noChangeShapeType="1"/>
          </p:cNvCxnSpPr>
          <p:nvPr/>
        </p:nvCxnSpPr>
        <p:spPr bwMode="auto">
          <a:xfrm rot="10800000" flipV="1">
            <a:off x="4648200" y="2438400"/>
            <a:ext cx="3429000" cy="26670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00800" y="3124200"/>
            <a:ext cx="2590800" cy="15700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4. less mass of air in column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= lower surface pressure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114800" y="4638675"/>
            <a:ext cx="76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6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07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8153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5. Low level inflow accelerates, 6. heated air rises</a:t>
            </a: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124200" y="2362200"/>
            <a:ext cx="2667000" cy="216104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6. warm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rises!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(continuity)</a:t>
            </a:r>
          </a:p>
        </p:txBody>
      </p:sp>
      <p:sp>
        <p:nvSpPr>
          <p:cNvPr id="21510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2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4" name="Right Arrow 22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1515" name="Right Arrow 25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5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3556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23557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7. </a:t>
            </a:r>
            <a:r>
              <a:rPr lang="en-US" sz="4000" b="1" dirty="0" err="1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Coriolis</a:t>
            </a: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 turns flow to right</a:t>
            </a:r>
          </a:p>
        </p:txBody>
      </p:sp>
      <p:sp>
        <p:nvSpPr>
          <p:cNvPr id="2355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23560" name="Right Arrow 14"/>
          <p:cNvSpPr>
            <a:spLocks noChangeArrowheads="1"/>
          </p:cNvSpPr>
          <p:nvPr/>
        </p:nvSpPr>
        <p:spPr bwMode="auto">
          <a:xfrm>
            <a:off x="6019800" y="1219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561" name="Right Arrow 15"/>
          <p:cNvSpPr>
            <a:spLocks noChangeArrowheads="1"/>
          </p:cNvSpPr>
          <p:nvPr/>
        </p:nvSpPr>
        <p:spPr bwMode="auto">
          <a:xfrm flipH="1">
            <a:off x="533400" y="1219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933700" y="4114800"/>
            <a:ext cx="3314700" cy="1066800"/>
            <a:chOff x="3429000" y="4114800"/>
            <a:chExt cx="2209800" cy="1295400"/>
          </a:xfrm>
        </p:grpSpPr>
        <p:sp>
          <p:nvSpPr>
            <p:cNvPr id="23569" name="Rectangle 22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70" name="Curved Up Arrow 17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23571" name="Curved Down Arrow 20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 flipH="1">
            <a:off x="2057400" y="1371600"/>
            <a:ext cx="4724400" cy="1066800"/>
            <a:chOff x="3352800" y="4114800"/>
            <a:chExt cx="2286000" cy="1295400"/>
          </a:xfrm>
        </p:grpSpPr>
        <p:sp>
          <p:nvSpPr>
            <p:cNvPr id="23566" name="Rectangle 27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7" name="Curved Up Arrow 2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23568" name="Curved Down Arrow 29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23564" name="Up Arrow 3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2517825" y="2286000"/>
            <a:ext cx="3906202" cy="2057400"/>
          </a:xfrm>
          <a:prstGeom prst="ellipse">
            <a:avLst/>
          </a:prstGeom>
          <a:solidFill>
            <a:srgbClr val="E0A94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Warm 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Vortex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in thermal wind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balance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8230" y="1280059"/>
            <a:ext cx="5812891" cy="1386941"/>
            <a:chOff x="1478230" y="1280059"/>
            <a:chExt cx="5812891" cy="1386941"/>
          </a:xfrm>
        </p:grpSpPr>
        <p:sp>
          <p:nvSpPr>
            <p:cNvPr id="20" name="Striped Right Arrow 19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1" name="Striped Right Arrow 20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V="1">
            <a:off x="1676399" y="3980156"/>
            <a:ext cx="5812891" cy="1386941"/>
            <a:chOff x="1478230" y="1280059"/>
            <a:chExt cx="5812891" cy="1386941"/>
          </a:xfrm>
        </p:grpSpPr>
        <p:sp>
          <p:nvSpPr>
            <p:cNvPr id="24" name="Striped Right Arrow 23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5" name="Striped Right Arrow 24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surface, atmos. cools by IR</a:t>
            </a:r>
          </a:p>
          <a:p>
            <a:pPr marL="914400" lvl="1" indent="-514350"/>
            <a:r>
              <a:rPr lang="en-US" dirty="0"/>
              <a:t>troposphere cools 1-2 K/day ~ 150 W m</a:t>
            </a:r>
            <a:r>
              <a:rPr lang="en-US" baseline="30000" dirty="0"/>
              <a:t>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Tropics warmed by latent heat release in rain</a:t>
            </a:r>
          </a:p>
          <a:p>
            <a:pPr marL="914400" lvl="1" indent="-514350"/>
            <a:r>
              <a:rPr lang="en-US" dirty="0"/>
              <a:t>also ~ 150 W m</a:t>
            </a:r>
            <a:r>
              <a:rPr lang="en-US" baseline="30000" dirty="0"/>
              <a:t>-2 </a:t>
            </a:r>
            <a:r>
              <a:rPr lang="en-US" dirty="0"/>
              <a:t>or 3-4 mm/d of P=E </a:t>
            </a:r>
          </a:p>
          <a:p>
            <a:pPr marL="1314450" lvl="2" indent="-514350"/>
            <a:r>
              <a:rPr lang="en-US" dirty="0"/>
              <a:t>localized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warm core vortices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Poles: no sun, </a:t>
            </a:r>
            <a:r>
              <a:rPr lang="en-US" dirty="0" err="1">
                <a:solidFill>
                  <a:srgbClr val="0070C0"/>
                </a:solidFill>
              </a:rPr>
              <a:t>cooold</a:t>
            </a:r>
            <a:r>
              <a:rPr lang="en-US" dirty="0">
                <a:solidFill>
                  <a:srgbClr val="0070C0"/>
                </a:solidFill>
              </a:rPr>
              <a:t> troposphere in winter</a:t>
            </a:r>
          </a:p>
          <a:p>
            <a:pPr marL="914400" lvl="1" indent="-514350"/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 causes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de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</a:t>
            </a:r>
            <a:r>
              <a:rPr 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cooled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pulls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inward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4. Surface pressure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rises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</a:t>
            </a:r>
            <a:r>
              <a:rPr lang="en-US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Dp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/Dt; Holton eq. 3.44)</a:t>
            </a:r>
            <a:endParaRPr lang="en-US" sz="3200" b="1" dirty="0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 causes T to </a:t>
              </a:r>
              <a:r>
                <a:rPr lang="en-US" sz="32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de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High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pushes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out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6.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air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sinks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(finally!)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is special</a:t>
            </a:r>
          </a:p>
          <a:p>
            <a:r>
              <a:rPr lang="en-US" dirty="0"/>
              <a:t>moving frame of reference </a:t>
            </a:r>
            <a:r>
              <a:rPr lang="en-US" dirty="0" err="1"/>
              <a:t>x</a:t>
            </a:r>
            <a:r>
              <a:rPr lang="en-US" baseline="-25000" dirty="0" err="1"/>
              <a:t>r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t only</a:t>
            </a:r>
            <a:r>
              <a:rPr lang="en-US" dirty="0"/>
              <a:t>), </a:t>
            </a:r>
            <a:r>
              <a:rPr lang="en-US" dirty="0" err="1"/>
              <a:t>y</a:t>
            </a:r>
            <a:r>
              <a:rPr lang="en-US" baseline="-25000" dirty="0" err="1"/>
              <a:t>r</a:t>
            </a:r>
            <a:r>
              <a:rPr lang="en-US" dirty="0"/>
              <a:t>(t),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(t)</a:t>
            </a:r>
          </a:p>
          <a:p>
            <a:r>
              <a:rPr lang="en-US" dirty="0"/>
              <a:t>Chain rule: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T/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 = 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T/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 + ∂T/∂x (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</a:t>
            </a:r>
            <a:r>
              <a:rPr lang="en-US" dirty="0"/>
              <a:t>) + … </a:t>
            </a:r>
          </a:p>
          <a:p>
            <a:pPr marL="457200" lvl="1" indent="0">
              <a:buNone/>
            </a:pPr>
            <a:r>
              <a:rPr lang="en-US" dirty="0"/>
              <a:t>If reference frame follows fluid motion, 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 = u</a:t>
            </a:r>
          </a:p>
          <a:p>
            <a:pPr lvl="2"/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>
                <a:solidFill>
                  <a:srgbClr val="00B050"/>
                </a:solidFill>
              </a:rPr>
              <a:t>but also used for </a:t>
            </a:r>
            <a:r>
              <a:rPr lang="en-US" i="1" dirty="0">
                <a:solidFill>
                  <a:srgbClr val="00B050"/>
                </a:solidFill>
              </a:rPr>
              <a:t>time series measured by moving ship</a:t>
            </a:r>
          </a:p>
        </p:txBody>
      </p:sp>
    </p:spTree>
    <p:extLst>
      <p:ext uri="{BB962C8B-B14F-4D97-AF65-F5344CB8AC3E}">
        <p14:creationId xmlns:p14="http://schemas.microsoft.com/office/powerpoint/2010/main" val="4167374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838200" y="13716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Cooled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thinner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6019800" y="12954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5607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IR cooling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à"/>
            </a:pPr>
            <a:r>
              <a:rPr lang="en-US" sz="2400">
                <a:solidFill>
                  <a:srgbClr val="000000"/>
                </a:solidFill>
              </a:rPr>
              <a:t>cold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air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71600" y="2271713"/>
            <a:ext cx="5641975" cy="2041525"/>
            <a:chOff x="1371600" y="2270984"/>
            <a:chExt cx="5641474" cy="2041876"/>
          </a:xfrm>
        </p:grpSpPr>
        <p:sp>
          <p:nvSpPr>
            <p:cNvPr id="25609" name="Freeform 14"/>
            <p:cNvSpPr>
              <a:spLocks noChangeArrowheads="1"/>
            </p:cNvSpPr>
            <p:nvPr/>
          </p:nvSpPr>
          <p:spPr bwMode="auto">
            <a:xfrm>
              <a:off x="1371600" y="2402751"/>
              <a:ext cx="5641474" cy="797649"/>
            </a:xfrm>
            <a:custGeom>
              <a:avLst/>
              <a:gdLst>
                <a:gd name="T0" fmla="*/ 0 w 6336632"/>
                <a:gd name="T1" fmla="*/ 187158 h 797649"/>
                <a:gd name="T2" fmla="*/ 1578828 w 6336632"/>
                <a:gd name="T3" fmla="*/ 147053 h 797649"/>
                <a:gd name="T4" fmla="*/ 2723211 w 6336632"/>
                <a:gd name="T5" fmla="*/ 788737 h 797649"/>
                <a:gd name="T6" fmla="*/ 3645077 w 6336632"/>
                <a:gd name="T7" fmla="*/ 93579 h 797649"/>
                <a:gd name="T8" fmla="*/ 4906020 w 6336632"/>
                <a:gd name="T9" fmla="*/ 227264 h 797649"/>
                <a:gd name="T10" fmla="*/ 5022578 w 6336632"/>
                <a:gd name="T11" fmla="*/ 240632 h 797649"/>
                <a:gd name="T12" fmla="*/ 5022578 w 6336632"/>
                <a:gd name="T13" fmla="*/ 240632 h 7976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36632"/>
                <a:gd name="T22" fmla="*/ 0 h 797649"/>
                <a:gd name="T23" fmla="*/ 6336632 w 6336632"/>
                <a:gd name="T24" fmla="*/ 797649 h 7976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36632" h="797649">
                  <a:moveTo>
                    <a:pt x="0" y="187158"/>
                  </a:moveTo>
                  <a:cubicBezTo>
                    <a:pt x="709640" y="116974"/>
                    <a:pt x="1419281" y="46790"/>
                    <a:pt x="1991895" y="147053"/>
                  </a:cubicBezTo>
                  <a:cubicBezTo>
                    <a:pt x="2564509" y="247316"/>
                    <a:pt x="3001210" y="797649"/>
                    <a:pt x="3435684" y="788737"/>
                  </a:cubicBezTo>
                  <a:cubicBezTo>
                    <a:pt x="3870158" y="779825"/>
                    <a:pt x="4139755" y="187158"/>
                    <a:pt x="4598737" y="93579"/>
                  </a:cubicBezTo>
                  <a:cubicBezTo>
                    <a:pt x="5057719" y="0"/>
                    <a:pt x="6189579" y="227264"/>
                    <a:pt x="6189579" y="227264"/>
                  </a:cubicBezTo>
                  <a:lnTo>
                    <a:pt x="6336632" y="240632"/>
                  </a:lnTo>
                </a:path>
              </a:pathLst>
            </a:custGeom>
            <a:noFill/>
            <a:ln w="38100">
              <a:solidFill>
                <a:srgbClr val="00009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0" name="TextBox 15"/>
            <p:cNvSpPr txBox="1">
              <a:spLocks noChangeArrowheads="1"/>
            </p:cNvSpPr>
            <p:nvPr/>
          </p:nvSpPr>
          <p:spPr bwMode="auto">
            <a:xfrm rot="-2465824">
              <a:off x="4499059" y="2270984"/>
              <a:ext cx="86904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surface</a:t>
              </a:r>
            </a:p>
          </p:txBody>
        </p:sp>
        <p:sp>
          <p:nvSpPr>
            <p:cNvPr id="25611" name="TextBox 9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1981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1. 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surface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bulges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downward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7652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3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5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6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114800" y="2438400"/>
            <a:ext cx="4876800" cy="2590800"/>
            <a:chOff x="4114800" y="2438400"/>
            <a:chExt cx="4876800" cy="2590800"/>
          </a:xfrm>
        </p:grpSpPr>
        <p:cxnSp>
          <p:nvCxnSpPr>
            <p:cNvPr id="27658" name="Curved Connector 17"/>
            <p:cNvCxnSpPr>
              <a:cxnSpLocks noChangeShapeType="1"/>
            </p:cNvCxnSpPr>
            <p:nvPr/>
          </p:nvCxnSpPr>
          <p:spPr bwMode="auto">
            <a:xfrm rot="10800000" flipV="1">
              <a:off x="4724400" y="2438400"/>
              <a:ext cx="3200400" cy="24384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6400800" y="3124200"/>
              <a:ext cx="2590800" cy="15696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4. more mass of air in column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= higher surface pressure</a:t>
              </a:r>
            </a:p>
          </p:txBody>
        </p:sp>
        <p:sp>
          <p:nvSpPr>
            <p:cNvPr id="27660" name="TextBox 23"/>
            <p:cNvSpPr txBox="1">
              <a:spLocks noChangeArrowheads="1"/>
            </p:cNvSpPr>
            <p:nvPr/>
          </p:nvSpPr>
          <p:spPr bwMode="auto">
            <a:xfrm>
              <a:off x="4114800" y="4198203"/>
              <a:ext cx="1143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800">
                  <a:solidFill>
                    <a:srgbClr val="FF0000"/>
                  </a:solidFill>
                </a:rPr>
                <a:t>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9700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1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2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3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4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sp>
        <p:nvSpPr>
          <p:cNvPr id="16" name="Down Arrow 15"/>
          <p:cNvSpPr>
            <a:spLocks noChangeArrowheads="1"/>
          </p:cNvSpPr>
          <p:nvPr/>
        </p:nvSpPr>
        <p:spPr bwMode="auto">
          <a:xfrm>
            <a:off x="3352800" y="3124200"/>
            <a:ext cx="2057400" cy="137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</a:rPr>
              <a:t>6. Cold air sinks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143000" y="3886200"/>
            <a:ext cx="7010400" cy="1524000"/>
            <a:chOff x="1143000" y="3886200"/>
            <a:chExt cx="7010400" cy="1524000"/>
          </a:xfrm>
        </p:grpSpPr>
        <p:sp>
          <p:nvSpPr>
            <p:cNvPr id="29708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  <p:sp>
          <p:nvSpPr>
            <p:cNvPr id="29709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</p:grpSp>
      <p:sp>
        <p:nvSpPr>
          <p:cNvPr id="29707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ahoma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7. Coriolis force turns the winds</a:t>
            </a:r>
          </a:p>
        </p:txBody>
      </p:sp>
      <p:sp>
        <p:nvSpPr>
          <p:cNvPr id="31748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1749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1750" name="Right Arrow 16"/>
          <p:cNvSpPr>
            <a:spLocks noChangeArrowheads="1"/>
          </p:cNvSpPr>
          <p:nvPr/>
        </p:nvSpPr>
        <p:spPr bwMode="auto">
          <a:xfrm>
            <a:off x="914400" y="1600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143000" y="3886200"/>
            <a:ext cx="6705600" cy="1524000"/>
            <a:chOff x="1143000" y="3886200"/>
            <a:chExt cx="7010400" cy="1524000"/>
          </a:xfrm>
          <a:solidFill>
            <a:srgbClr val="0000FF"/>
          </a:solidFill>
        </p:grpSpPr>
        <p:sp>
          <p:nvSpPr>
            <p:cNvPr id="20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175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2514600" y="2514600"/>
            <a:ext cx="3657600" cy="20574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Cool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Vortex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 flipH="1">
            <a:off x="2133600" y="4114800"/>
            <a:ext cx="4724400" cy="1066800"/>
            <a:chOff x="3352800" y="4114800"/>
            <a:chExt cx="2286000" cy="1295400"/>
          </a:xfrm>
        </p:grpSpPr>
        <p:sp>
          <p:nvSpPr>
            <p:cNvPr id="31760" name="Rectangle 25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61" name="Curved Up Arrow 26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31762" name="Curved Down Arrow 27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31755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743200" y="1828800"/>
            <a:ext cx="3314700" cy="1066800"/>
            <a:chOff x="3429000" y="4114800"/>
            <a:chExt cx="2209800" cy="1295400"/>
          </a:xfrm>
        </p:grpSpPr>
        <p:sp>
          <p:nvSpPr>
            <p:cNvPr id="31757" name="Rectangle 17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8" name="Curved Up Arrow 1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31759" name="Curved Down Arrow 23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geostrophically balanced polar vortex: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Coriolis force on the westerly jet stream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prevents cold pool of Arctic air from sinking down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and covering the whole Northern Hemisphere</a:t>
            </a:r>
          </a:p>
        </p:txBody>
      </p:sp>
      <p:sp>
        <p:nvSpPr>
          <p:cNvPr id="33796" name="Oval 28"/>
          <p:cNvSpPr>
            <a:spLocks noChangeArrowheads="1"/>
          </p:cNvSpPr>
          <p:nvPr/>
        </p:nvSpPr>
        <p:spPr bwMode="auto">
          <a:xfrm>
            <a:off x="2362200" y="2667000"/>
            <a:ext cx="4038600" cy="2133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Heavy cold 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would like to sink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if it could</a:t>
            </a:r>
          </a:p>
        </p:txBody>
      </p:sp>
      <p:sp>
        <p:nvSpPr>
          <p:cNvPr id="33797" name="Curved Up Arrow 26"/>
          <p:cNvSpPr>
            <a:spLocks noChangeArrowheads="1"/>
          </p:cNvSpPr>
          <p:nvPr/>
        </p:nvSpPr>
        <p:spPr bwMode="auto">
          <a:xfrm flipH="1">
            <a:off x="2133600" y="4679950"/>
            <a:ext cx="4410075" cy="501650"/>
          </a:xfrm>
          <a:prstGeom prst="curvedUp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8" name="Curved Down Arrow 27"/>
          <p:cNvSpPr>
            <a:spLocks noChangeArrowheads="1"/>
          </p:cNvSpPr>
          <p:nvPr/>
        </p:nvSpPr>
        <p:spPr bwMode="auto">
          <a:xfrm>
            <a:off x="2290763" y="4178300"/>
            <a:ext cx="4410075" cy="501650"/>
          </a:xfrm>
          <a:prstGeom prst="curvedDown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9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0" name="Curved Up Arrow 18"/>
          <p:cNvSpPr>
            <a:spLocks noChangeArrowheads="1"/>
          </p:cNvSpPr>
          <p:nvPr/>
        </p:nvSpPr>
        <p:spPr bwMode="auto">
          <a:xfrm>
            <a:off x="2857500" y="2393950"/>
            <a:ext cx="3200400" cy="501650"/>
          </a:xfrm>
          <a:prstGeom prst="curvedUp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1" name="Curved Down Arrow 23"/>
          <p:cNvSpPr>
            <a:spLocks noChangeArrowheads="1"/>
          </p:cNvSpPr>
          <p:nvPr/>
        </p:nvSpPr>
        <p:spPr bwMode="auto">
          <a:xfrm flipH="1">
            <a:off x="2743200" y="1892300"/>
            <a:ext cx="3200400" cy="501650"/>
          </a:xfrm>
          <a:prstGeom prst="curvedDown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33803" name="Notched Right Arrow 22"/>
          <p:cNvSpPr>
            <a:spLocks noChangeArrowheads="1"/>
          </p:cNvSpPr>
          <p:nvPr/>
        </p:nvSpPr>
        <p:spPr bwMode="auto">
          <a:xfrm>
            <a:off x="29845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  <p:sp>
        <p:nvSpPr>
          <p:cNvPr id="33804" name="Notched Right Arrow 24"/>
          <p:cNvSpPr>
            <a:spLocks noChangeArrowheads="1"/>
          </p:cNvSpPr>
          <p:nvPr/>
        </p:nvSpPr>
        <p:spPr bwMode="auto">
          <a:xfrm>
            <a:off x="59563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</a:t>
            </a:r>
          </a:p>
        </p:txBody>
      </p:sp>
      <p:sp>
        <p:nvSpPr>
          <p:cNvPr id="33805" name="Notched Right Arrow 29"/>
          <p:cNvSpPr>
            <a:spLocks noChangeArrowheads="1"/>
          </p:cNvSpPr>
          <p:nvPr/>
        </p:nvSpPr>
        <p:spPr bwMode="auto">
          <a:xfrm flipH="1">
            <a:off x="19050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Cor.</a:t>
            </a:r>
          </a:p>
        </p:txBody>
      </p:sp>
      <p:sp>
        <p:nvSpPr>
          <p:cNvPr id="33806" name="Notched Right Arrow 30"/>
          <p:cNvSpPr>
            <a:spLocks noChangeArrowheads="1"/>
          </p:cNvSpPr>
          <p:nvPr/>
        </p:nvSpPr>
        <p:spPr bwMode="auto">
          <a:xfrm flipH="1">
            <a:off x="48768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/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6889-6B0C-E347-8B31-B33D78E6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III: Rhetoric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6EC8-6292-CC4A-8F77-8CC28367F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Logic</a:t>
            </a:r>
            <a:r>
              <a:rPr lang="en-US" dirty="0"/>
              <a:t> was the combination of </a:t>
            </a:r>
            <a:r>
              <a:rPr lang="en-US" dirty="0">
                <a:solidFill>
                  <a:srgbClr val="FF0000"/>
                </a:solidFill>
              </a:rPr>
              <a:t>Grammar</a:t>
            </a:r>
            <a:r>
              <a:rPr lang="en-US" dirty="0"/>
              <a:t> elements (basic ideas and terms).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Rhetoric</a:t>
            </a:r>
            <a:r>
              <a:rPr lang="en-US" dirty="0"/>
              <a:t> is the further stringing together of such logical sets of firm principles </a:t>
            </a:r>
            <a:r>
              <a:rPr lang="en-US" i="1" u="sng" dirty="0">
                <a:solidFill>
                  <a:srgbClr val="FF0000"/>
                </a:solidFill>
              </a:rPr>
              <a:t>for a strategic purpose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86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C6E35-6FFB-3B43-999D-C639C438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4" y="2614683"/>
            <a:ext cx="7759700" cy="4038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2927BA-3BB8-C640-A1BF-A90FCADF4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5172502"/>
          </a:xfrm>
        </p:spPr>
        <p:txBody>
          <a:bodyPr>
            <a:normAutofit/>
          </a:bodyPr>
          <a:lstStyle/>
          <a:p>
            <a:r>
              <a:rPr lang="en-US" dirty="0"/>
              <a:t>We saw that whole vector fields can be decomposed. 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27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18E7-1DCB-174B-81A0-E30E788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decompositions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9FB4-49C8-BB43-9C48-C6DE160F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Rotational plus divergent flows</a:t>
            </a:r>
          </a:p>
          <a:p>
            <a:endParaRPr lang="en-US" dirty="0"/>
          </a:p>
          <a:p>
            <a:r>
              <a:rPr lang="en-US" dirty="0"/>
              <a:t>Large-scale plus small-scale </a:t>
            </a:r>
          </a:p>
          <a:p>
            <a:endParaRPr lang="en-US" dirty="0"/>
          </a:p>
          <a:p>
            <a:r>
              <a:rPr lang="en-US" dirty="0"/>
              <a:t>Climate mean plus variable weather </a:t>
            </a:r>
          </a:p>
          <a:p>
            <a:endParaRPr lang="en-US" dirty="0"/>
          </a:p>
          <a:p>
            <a:r>
              <a:rPr lang="en-US" dirty="0"/>
              <a:t>Forced change plus natural variability </a:t>
            </a:r>
          </a:p>
          <a:p>
            <a:pPr lvl="1"/>
            <a:r>
              <a:rPr lang="en-US" dirty="0"/>
              <a:t>(forced and free solutions to diff. </a:t>
            </a:r>
            <a:r>
              <a:rPr lang="en-US" dirty="0" err="1"/>
              <a:t>eqs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78997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1696"/>
            <a:ext cx="8229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Primary plus Secondary</a:t>
            </a:r>
            <a:r>
              <a:rPr lang="en-US" dirty="0"/>
              <a:t>: </a:t>
            </a:r>
            <a:r>
              <a:rPr lang="en-US" i="1" dirty="0">
                <a:solidFill>
                  <a:srgbClr val="FF0000"/>
                </a:solidFill>
              </a:rPr>
              <a:t>why?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magnitude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i="1" dirty="0"/>
              <a:t>linearizable, </a:t>
            </a:r>
            <a:r>
              <a:rPr lang="en-US" dirty="0"/>
              <a:t>dynamics becomes tractable (Ro waves)</a:t>
            </a:r>
          </a:p>
          <a:p>
            <a:pPr lvl="1"/>
            <a:r>
              <a:rPr lang="en-US" dirty="0"/>
              <a:t>Maybe secondary will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scale</a:t>
            </a:r>
            <a:endParaRPr lang="en-US" i="1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maybe we only want its stats, like a </a:t>
            </a:r>
            <a:r>
              <a:rPr lang="en-US" i="1" dirty="0"/>
              <a:t>turbulent eddy flux</a:t>
            </a:r>
          </a:p>
          <a:p>
            <a:pPr lvl="2"/>
            <a:endParaRPr lang="en-US" i="1" dirty="0"/>
          </a:p>
          <a:p>
            <a:pPr lvl="1"/>
            <a:r>
              <a:rPr lang="en-US" dirty="0"/>
              <a:t>Maybe secondary is </a:t>
            </a:r>
            <a:r>
              <a:rPr lang="en-US" i="1" dirty="0">
                <a:solidFill>
                  <a:srgbClr val="FF0000"/>
                </a:solidFill>
              </a:rPr>
              <a:t>especially important  </a:t>
            </a:r>
          </a:p>
          <a:p>
            <a:pPr lvl="4"/>
            <a:r>
              <a:rPr lang="en-US" i="1" u="sng" dirty="0"/>
              <a:t>“engine” driving the energy stored in balanced “flywheel”</a:t>
            </a:r>
            <a:endParaRPr lang="en-US" i="1" dirty="0"/>
          </a:p>
          <a:p>
            <a:pPr lvl="4"/>
            <a:r>
              <a:rPr lang="en-US" i="1" dirty="0"/>
              <a:t>or</a:t>
            </a:r>
            <a:r>
              <a:rPr lang="en-US" i="1" u="sng" dirty="0"/>
              <a:t> maintainer of the balance approximation’s validity</a:t>
            </a:r>
          </a:p>
          <a:p>
            <a:pPr lvl="4"/>
            <a:r>
              <a:rPr lang="en-US" i="1" dirty="0"/>
              <a:t>or </a:t>
            </a:r>
            <a:r>
              <a:rPr lang="en-US" i="1" u="sng" dirty="0"/>
              <a:t>maker of weather (saturation, clouds, </a:t>
            </a:r>
            <a:r>
              <a:rPr lang="en-US" i="1" u="sng" dirty="0" err="1"/>
              <a:t>precip</a:t>
            </a:r>
            <a:r>
              <a:rPr lang="en-US" i="1" u="sng" dirty="0"/>
              <a:t>)</a:t>
            </a:r>
          </a:p>
          <a:p>
            <a:pPr lvl="4"/>
            <a:r>
              <a:rPr lang="en-US" sz="2800" u="sng" dirty="0">
                <a:solidFill>
                  <a:srgbClr val="FF0000"/>
                </a:solidFill>
              </a:rPr>
              <a:t>ageostrophic is all of these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55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i="1" dirty="0">
              <a:solidFill>
                <a:srgbClr val="00B050"/>
              </a:solidFill>
            </a:endParaRPr>
          </a:p>
          <a:p>
            <a:r>
              <a:rPr lang="en-US" i="1" dirty="0">
                <a:solidFill>
                  <a:srgbClr val="7030A0"/>
                </a:solidFill>
              </a:rPr>
              <a:t>Kinematics </a:t>
            </a:r>
            <a:r>
              <a:rPr lang="en-US" dirty="0">
                <a:solidFill>
                  <a:srgbClr val="7030A0"/>
                </a:solidFill>
              </a:rPr>
              <a:t>in 2D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vorticity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divergence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deformation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shear = 1 + 3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1538-D5ED-DF48-A939-32CB81B2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61" y="2514600"/>
            <a:ext cx="4356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8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3958"/>
            <a:ext cx="8229600" cy="46522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Primary plus Secondary: examples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Time mean </a:t>
            </a:r>
            <a:r>
              <a:rPr lang="en-US" dirty="0"/>
              <a:t>(climatology) plus </a:t>
            </a:r>
            <a:r>
              <a:rPr lang="en-US" dirty="0">
                <a:solidFill>
                  <a:srgbClr val="FF0000"/>
                </a:solidFill>
              </a:rPr>
              <a:t>anomaly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Spatial mean </a:t>
            </a:r>
            <a:r>
              <a:rPr lang="en-US" dirty="0"/>
              <a:t>(e.g. jet streams) plus </a:t>
            </a:r>
            <a:r>
              <a:rPr lang="en-US" dirty="0">
                <a:solidFill>
                  <a:srgbClr val="7030A0"/>
                </a:solidFill>
              </a:rPr>
              <a:t>eddies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Balanced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 geostrophic) plus </a:t>
            </a:r>
            <a:r>
              <a:rPr lang="en-US" dirty="0">
                <a:solidFill>
                  <a:srgbClr val="00B050"/>
                </a:solidFill>
              </a:rPr>
              <a:t>imbalanced</a:t>
            </a:r>
          </a:p>
          <a:p>
            <a:pPr lvl="2"/>
            <a:r>
              <a:rPr lang="en-US" dirty="0" err="1"/>
              <a:t>Geostophy</a:t>
            </a:r>
            <a:r>
              <a:rPr lang="en-US" dirty="0"/>
              <a:t> may be a </a:t>
            </a:r>
            <a:r>
              <a:rPr lang="en-US" dirty="0">
                <a:solidFill>
                  <a:srgbClr val="00B050"/>
                </a:solidFill>
              </a:rPr>
              <a:t>good enough </a:t>
            </a:r>
            <a:r>
              <a:rPr lang="en-US" dirty="0"/>
              <a:t>approximation to the </a:t>
            </a:r>
            <a:r>
              <a:rPr lang="en-US" dirty="0" err="1">
                <a:solidFill>
                  <a:srgbClr val="00B050"/>
                </a:solidFill>
              </a:rPr>
              <a:t>advecting</a:t>
            </a:r>
            <a:r>
              <a:rPr lang="en-US" dirty="0">
                <a:solidFill>
                  <a:srgbClr val="00B050"/>
                </a:solidFill>
              </a:rPr>
              <a:t> flow</a:t>
            </a:r>
            <a:r>
              <a:rPr lang="en-US" dirty="0"/>
              <a:t>, or to the </a:t>
            </a:r>
            <a:r>
              <a:rPr lang="en-US" dirty="0">
                <a:solidFill>
                  <a:srgbClr val="00B050"/>
                </a:solidFill>
              </a:rPr>
              <a:t>advected momentum</a:t>
            </a:r>
            <a:r>
              <a:rPr lang="en-US" dirty="0"/>
              <a:t>, or both (</a:t>
            </a:r>
            <a:r>
              <a:rPr lang="en-US" dirty="0">
                <a:solidFill>
                  <a:srgbClr val="00B050"/>
                </a:solidFill>
              </a:rPr>
              <a:t>QG</a:t>
            </a:r>
            <a:r>
              <a:rPr lang="en-US" dirty="0"/>
              <a:t>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These are all merely </a:t>
            </a:r>
            <a:r>
              <a:rPr lang="en-US" i="1" dirty="0"/>
              <a:t>definitions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residual = total - approximation 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	Is it </a:t>
            </a:r>
            <a:r>
              <a:rPr lang="en-US" i="1" dirty="0"/>
              <a:t>useful? </a:t>
            </a:r>
            <a:r>
              <a:rPr lang="en-US" dirty="0"/>
              <a:t>Only if </a:t>
            </a:r>
            <a:r>
              <a:rPr lang="en-US" dirty="0">
                <a:solidFill>
                  <a:srgbClr val="0070C0"/>
                </a:solidFill>
              </a:rPr>
              <a:t>the approximation is meaningful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you intend something strategic! 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Keep your eyes on the concept, not just the algebra in these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dirty="0"/>
          </a:p>
          <a:p>
            <a:r>
              <a:rPr lang="en-US" dirty="0"/>
              <a:t>addition is straightforward (like walking) </a:t>
            </a:r>
          </a:p>
          <a:p>
            <a:r>
              <a:rPr lang="en-US" dirty="0"/>
              <a:t>multiplication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product of magnitudes, </a:t>
            </a:r>
          </a:p>
          <a:p>
            <a:pPr lvl="1"/>
            <a:r>
              <a:rPr lang="en-US" u="sng" dirty="0"/>
              <a:t>times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cosine of angle</a:t>
            </a:r>
            <a:r>
              <a:rPr lang="en-US" dirty="0">
                <a:solidFill>
                  <a:srgbClr val="00B050"/>
                </a:solidFill>
              </a:rPr>
              <a:t> between them (projection or shadow) for the </a:t>
            </a:r>
            <a:r>
              <a:rPr lang="en-US" dirty="0">
                <a:solidFill>
                  <a:srgbClr val="FF0000"/>
                </a:solidFill>
              </a:rPr>
              <a:t>scalar or inner or dot product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sine of angle </a:t>
            </a:r>
            <a:r>
              <a:rPr lang="en-US" dirty="0">
                <a:solidFill>
                  <a:srgbClr val="00B050"/>
                </a:solidFill>
              </a:rPr>
              <a:t>unit vector, </a:t>
            </a:r>
            <a:r>
              <a:rPr lang="en-US" u="sng" dirty="0"/>
              <a:t>times</a:t>
            </a:r>
            <a:r>
              <a:rPr lang="en-US" dirty="0">
                <a:solidFill>
                  <a:srgbClr val="00B050"/>
                </a:solidFill>
              </a:rPr>
              <a:t> unit vector orthogonal to both, for </a:t>
            </a:r>
            <a:r>
              <a:rPr lang="en-US" dirty="0">
                <a:solidFill>
                  <a:srgbClr val="FF0000"/>
                </a:solidFill>
              </a:rPr>
              <a:t>cross product (in 3D only)  </a:t>
            </a:r>
          </a:p>
        </p:txBody>
      </p:sp>
    </p:spTree>
    <p:extLst>
      <p:ext uri="{BB962C8B-B14F-4D97-AF65-F5344CB8AC3E}">
        <p14:creationId xmlns:p14="http://schemas.microsoft.com/office/powerpoint/2010/main" val="390271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9FB9-6B25-A74C-A8F4-4FB93C96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(factor) </a:t>
            </a:r>
            <a:r>
              <a:rPr lang="en-US" u="sng" dirty="0">
                <a:solidFill>
                  <a:srgbClr val="00B050"/>
                </a:solidFill>
              </a:rPr>
              <a:t>operator</a:t>
            </a:r>
            <a:r>
              <a:rPr lang="en-US" dirty="0"/>
              <a:t>(operand)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32ED-99C7-FE47-9273-D2134C66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derivative (of ANYTHING)</a:t>
            </a:r>
          </a:p>
          <a:p>
            <a:r>
              <a:rPr lang="en-US" dirty="0"/>
              <a:t>∂/∂t</a:t>
            </a:r>
          </a:p>
          <a:p>
            <a:pPr lvl="1"/>
            <a:r>
              <a:rPr lang="en-US" dirty="0"/>
              <a:t>clearer as ∂/∂t()</a:t>
            </a:r>
          </a:p>
          <a:p>
            <a:pPr lvl="1"/>
            <a:r>
              <a:rPr lang="en-US" dirty="0"/>
              <a:t>anything to left is </a:t>
            </a:r>
            <a:r>
              <a:rPr lang="en-US" i="1" dirty="0"/>
              <a:t>multiplied</a:t>
            </a:r>
          </a:p>
          <a:p>
            <a:pPr lvl="1"/>
            <a:r>
              <a:rPr lang="en-US" dirty="0"/>
              <a:t>anything to right is </a:t>
            </a:r>
            <a:r>
              <a:rPr lang="en-US" i="1" dirty="0"/>
              <a:t>operated on </a:t>
            </a:r>
          </a:p>
        </p:txBody>
      </p:sp>
    </p:spTree>
    <p:extLst>
      <p:ext uri="{BB962C8B-B14F-4D97-AF65-F5344CB8AC3E}">
        <p14:creationId xmlns:p14="http://schemas.microsoft.com/office/powerpoint/2010/main" val="26533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V dot grad</a:t>
            </a:r>
            <a:r>
              <a:rPr lang="en-US" dirty="0"/>
              <a:t>: a useful combination of vector and operator notation: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6AD0A2-E9B3-DD45-B678-875E53BEE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793" y="4550782"/>
            <a:ext cx="6273800" cy="10541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650F1-0594-A14A-B5AA-2B2C06BC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57" y="1660000"/>
            <a:ext cx="6324600" cy="105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A58C6-5F6F-5743-9C36-485006AD08C9}"/>
              </a:ext>
            </a:extLst>
          </p:cNvPr>
          <p:cNvSpPr txBox="1"/>
          <p:nvPr/>
        </p:nvSpPr>
        <p:spPr>
          <a:xfrm>
            <a:off x="1378423" y="3930554"/>
            <a:ext cx="5730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 if we use p as a vertical coordinate,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3FCAC-D618-4641-838E-505511AF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87" y="2817219"/>
            <a:ext cx="2616200" cy="97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471FD0-3715-4145-8AEA-E7F57D767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807" y="5686096"/>
            <a:ext cx="4254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7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>
            <a:alpha val="32001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4073</Words>
  <Application>Microsoft Macintosh PowerPoint</Application>
  <PresentationFormat>On-screen Show (4:3)</PresentationFormat>
  <Paragraphs>575</Paragraphs>
  <Slides>60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Academy Engraved LET Plain</vt:lpstr>
      <vt:lpstr>Arial</vt:lpstr>
      <vt:lpstr>Braggadocio</vt:lpstr>
      <vt:lpstr>Calibri</vt:lpstr>
      <vt:lpstr>Symbol</vt:lpstr>
      <vt:lpstr>Tahoma</vt:lpstr>
      <vt:lpstr>Times</vt:lpstr>
      <vt:lpstr>Times New Roman</vt:lpstr>
      <vt:lpstr>Wingdings</vt:lpstr>
      <vt:lpstr>Office Theme</vt:lpstr>
      <vt:lpstr>Blank Presentation</vt:lpstr>
      <vt:lpstr>1_Blank Presentation</vt:lpstr>
      <vt:lpstr>Contemporary</vt:lpstr>
      <vt:lpstr>1_Contemporary</vt:lpstr>
      <vt:lpstr>Revisiting what I hope was learned this semester  3 Arts: Grammar, Logic, Rhetoric </vt:lpstr>
      <vt:lpstr>Part I: Grammar (fundamentals)</vt:lpstr>
      <vt:lpstr>Physical units: made for this science!</vt:lpstr>
      <vt:lpstr>Calculus of multi-dimensional fields</vt:lpstr>
      <vt:lpstr>Calculus of fields in space-time</vt:lpstr>
      <vt:lpstr>Calculus of fields in space-time</vt:lpstr>
      <vt:lpstr>Vectors</vt:lpstr>
      <vt:lpstr>(factor) operator(operand)</vt:lpstr>
      <vt:lpstr>V dot grad: a useful combination of vector and operator notation:</vt:lpstr>
      <vt:lpstr>del dot V: the divergence of V</vt:lpstr>
      <vt:lpstr>Ready to use Laws of Physics!</vt:lpstr>
      <vt:lpstr>OK, we assembled the ”governing”  partial differential equations (PDEs)</vt:lpstr>
      <vt:lpstr>What can we do with the PDEs I</vt:lpstr>
      <vt:lpstr>What PDE terms to throw out?</vt:lpstr>
      <vt:lpstr>PowerPoint Presentation</vt:lpstr>
      <vt:lpstr>What can we do with the PDEs II</vt:lpstr>
      <vt:lpstr>Conservation quasi-laws</vt:lpstr>
      <vt:lpstr>Holy Grail: eliminate RHS terms!</vt:lpstr>
      <vt:lpstr>Heh heh ... did I say "any cost"... ? gulp</vt:lpstr>
      <vt:lpstr>Conservation quasi-laws</vt:lpstr>
      <vt:lpstr>Conservation quasi-laws</vt:lpstr>
      <vt:lpstr>stationary Rossby waves</vt:lpstr>
      <vt:lpstr>Conservation quasi-laws</vt:lpstr>
      <vt:lpstr>Conservation quasi-laws</vt:lpstr>
      <vt:lpstr>What can we do with the PDEs III</vt:lpstr>
      <vt:lpstr>PowerPoint Presentation</vt:lpstr>
      <vt:lpstr>mean J maintains mean state, gradients of J make it go</vt:lpstr>
      <vt:lpstr>Part II: Logic  (combining “grammar” elements)</vt:lpstr>
      <vt:lpstr>Thermal wind balance</vt:lpstr>
      <vt:lpstr>PowerPoint Presentation</vt:lpstr>
      <vt:lpstr>PowerPoint Presentation</vt:lpstr>
      <vt:lpstr>Since our main weather concern is in the lower troposphere (where water is),</vt:lpstr>
      <vt:lpstr>Another Logic idea: instability </vt:lpstr>
      <vt:lpstr>horizontal instability</vt:lpstr>
      <vt:lpstr>vertical: conditional instability</vt:lpstr>
      <vt:lpstr>how conditional instability couples with synoptic systems</vt:lpstr>
      <vt:lpstr>PowerPoint Presentation</vt:lpstr>
      <vt:lpstr>PowerPoint Presentation</vt:lpstr>
      <vt:lpstr>Logical combining of eq’n terms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 vortex is unstable: </vt:lpstr>
      <vt:lpstr>Part III: Rhetoric</vt:lpstr>
      <vt:lpstr>Dividing the flow into parts </vt:lpstr>
      <vt:lpstr>Other decompositions</vt:lpstr>
      <vt:lpstr>Dividing the flow into parts </vt:lpstr>
      <vt:lpstr>Dividing the flow into parts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the pieces together at end of 405</dc:title>
  <dc:creator>Brian Mapes</dc:creator>
  <cp:lastModifiedBy>Mapes, Brian Earle</cp:lastModifiedBy>
  <cp:revision>286</cp:revision>
  <cp:lastPrinted>2011-04-21T18:10:04Z</cp:lastPrinted>
  <dcterms:created xsi:type="dcterms:W3CDTF">2011-04-21T17:51:48Z</dcterms:created>
  <dcterms:modified xsi:type="dcterms:W3CDTF">2020-11-18T15:26:35Z</dcterms:modified>
</cp:coreProperties>
</file>